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4"/>
  </p:notesMasterIdLst>
  <p:sldIdLst>
    <p:sldId id="256" r:id="rId2"/>
    <p:sldId id="258" r:id="rId3"/>
    <p:sldId id="272" r:id="rId4"/>
    <p:sldId id="271" r:id="rId5"/>
    <p:sldId id="270" r:id="rId6"/>
    <p:sldId id="281" r:id="rId7"/>
    <p:sldId id="282" r:id="rId8"/>
    <p:sldId id="279" r:id="rId9"/>
    <p:sldId id="275" r:id="rId10"/>
    <p:sldId id="280" r:id="rId11"/>
    <p:sldId id="278"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B82F83-5624-D977-C8DE-D9793B9705C9}" name="Champaign SWCD" initials="CS" userId="d63583aff31361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938"/>
    <a:srgbClr val="99CA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7333" autoAdjust="0"/>
  </p:normalViewPr>
  <p:slideViewPr>
    <p:cSldViewPr snapToGrid="0">
      <p:cViewPr varScale="1">
        <p:scale>
          <a:sx n="101" d="100"/>
          <a:sy n="101" d="100"/>
        </p:scale>
        <p:origin x="9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1488B9-06E5-4140-A1FF-B72B06080DF8}" type="datetimeFigureOut">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08490-0D47-4BDF-8CC6-2C7F3F24BA74}" type="slidenum">
              <a:t>‹#›</a:t>
            </a:fld>
            <a:endParaRPr lang="en-US"/>
          </a:p>
        </p:txBody>
      </p:sp>
    </p:spTree>
    <p:extLst>
      <p:ext uri="{BB962C8B-B14F-4D97-AF65-F5344CB8AC3E}">
        <p14:creationId xmlns:p14="http://schemas.microsoft.com/office/powerpoint/2010/main" val="345454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Hello everyone, and welcome to the IDOA staff training for STAR’s 2022 Crop Year. My name is David Nguyen, and I’m the IL STAR Coordinator. If you know someone who wanted to attend this session but couldn’t make it, don’t worry. I will send this presentation later on to Elliot and he can forward it to IDOA staff. It’ll also come complete with narration notes under each slide.</a:t>
            </a:r>
          </a:p>
        </p:txBody>
      </p:sp>
      <p:sp>
        <p:nvSpPr>
          <p:cNvPr id="4" name="Slide Number Placeholder 3"/>
          <p:cNvSpPr>
            <a:spLocks noGrp="1"/>
          </p:cNvSpPr>
          <p:nvPr>
            <p:ph type="sldNum" sz="quarter" idx="5"/>
          </p:nvPr>
        </p:nvSpPr>
        <p:spPr/>
        <p:txBody>
          <a:bodyPr/>
          <a:lstStyle/>
          <a:p>
            <a:fld id="{A2E08490-0D47-4BDF-8CC6-2C7F3F24BA74}" type="slidenum">
              <a:rPr lang="en-US"/>
              <a:t>1</a:t>
            </a:fld>
            <a:endParaRPr lang="en-US"/>
          </a:p>
        </p:txBody>
      </p:sp>
    </p:spTree>
    <p:extLst>
      <p:ext uri="{BB962C8B-B14F-4D97-AF65-F5344CB8AC3E}">
        <p14:creationId xmlns:p14="http://schemas.microsoft.com/office/powerpoint/2010/main" val="3099777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on to the STAR and PFC process. Please also note the current map of licensed SWCDs</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Although the farmer or landowner seeking the PFC funding is required to complete the form, it is also very common for SWCD staff to complete it for the applicant. This can lead to some issues related to verification, that we will discuss later. Once the Field Form is completed it will be submitted to the IDOA representative. If the SWCD is Licensed with STAR, they are expected to do the scoring of that Field Form and upload the scoresheet to their assigned STAR Box folder, just like any other STAR scoresheet. Because SWCDs will do the scoring, it is not recommended for IDOA staff to have access to the blank scoresheet used for field forms. Once the completed field form is given to IDOA, it will be stored by SWCD staff case it’s needed for verification. There is also a period of time from January 31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until the new Field Form is available on July 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STAR does not accept forms for our regular participation. During that time, what we call the GAP period, PFC applicants WILL continue to use the 2022 Field Forms. </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SWCD is NOT a licensed district, the SWCD is to submit the STAR Field Form to their IDOA Region Rep. The Region Rep will pass on the Field Form to the STAR staff (Bruce and I) who will score the fields and upload them to the appropriate Box folder. The STAR staff will send the results to the appropriate staff in the unlicensed district and request the information be provided to the farmer or landowner. This is a great way to help that district to have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conversation about conservation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 the participants. Due to the lengthy process of this method, and farmer data being transferred being multiple parties, it is not preferred. The Web App is the fastest, and most secure, method for PFC farmers in non-licensed counties.</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2E08490-0D47-4BDF-8CC6-2C7F3F24BA74}" type="slidenum">
              <a:rPr lang="en-US"/>
              <a:t>10</a:t>
            </a:fld>
            <a:endParaRPr lang="en-US"/>
          </a:p>
        </p:txBody>
      </p:sp>
    </p:spTree>
    <p:extLst>
      <p:ext uri="{BB962C8B-B14F-4D97-AF65-F5344CB8AC3E}">
        <p14:creationId xmlns:p14="http://schemas.microsoft.com/office/powerpoint/2010/main" val="2821769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STAR Verification is something that is still months out, but it’s important that we go over the overall process briefly today. Verification of fields is necessary to provide STAR’s credibility to its partners. It also gives us proof that the farmers are doing the practices that are giving them their STAR ratings as well. When farmers enroll in STAR, they agree to a statement that explicitly lets them know that their field has the possibility of being selected to verify practices. That is why it is important that SWCD staff who complete the Field Form/Web App for an applicant make this process clear!</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Verification starts and ends between February and March after the end of the crop year and, hopefully, before planting begins. This means that the next verification period is February 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until about March 31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the end of the crop year, the square root of total fields is calculated, which is about 10%, and using a random number generator, that number of fields are randomly selected for verification. Typically, there are 4-6 volunteers from various SWCDs that assist in verifying a portion of the chosen fields independently. Volunteers call and/or email the farmer and ask for documents to be sent to them. This usually includes contacting the SWCD staff for that county where the field is located. Per field, there should be about 5-9 documents collected, one for each section like crop rotation or tillage. Types of documents can be testimonies, maps, nutrient invoices, or even photos. It largely depends on what evidence is being asked for. Once the documents are received, the volunteer will store them in a specified Box.com shared folder with STAR. </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issue we’ve had for past verification were some of the selected farmers being IDOA PFC participants who were not aware of their fields being potentially selected for verification. We encourage IDOA representatives remind SWCDs to let their farmers know about the potential selection. This can be a good way to circumvent this miscommunication issue for the next verification period.</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2E08490-0D47-4BDF-8CC6-2C7F3F24BA74}" type="slidenum">
              <a:rPr lang="en-US"/>
              <a:t>11</a:t>
            </a:fld>
            <a:endParaRPr lang="en-US"/>
          </a:p>
        </p:txBody>
      </p:sp>
    </p:spTree>
    <p:extLst>
      <p:ext uri="{BB962C8B-B14F-4D97-AF65-F5344CB8AC3E}">
        <p14:creationId xmlns:p14="http://schemas.microsoft.com/office/powerpoint/2010/main" val="214926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that’s all for the training. I hope it was informative enough for everyone. We should have a bit of time to answer any additional questions.</a:t>
            </a:r>
          </a:p>
          <a:p>
            <a:endParaRPr lang="en-US" dirty="0"/>
          </a:p>
          <a:p>
            <a:r>
              <a:rPr lang="en-US" dirty="0"/>
              <a:t>(2-5 minutes) (Personal note: Watch for Zoom session time limits!!)</a:t>
            </a:r>
          </a:p>
          <a:p>
            <a:endParaRPr lang="en-US" dirty="0"/>
          </a:p>
          <a:p>
            <a:r>
              <a:rPr lang="en-US" dirty="0"/>
              <a:t>Okay, that’s all the time we have. I’ll make sure to send these PowerPoint slides to everyone here soon. Thanks for logging in today! Bye :D</a:t>
            </a:r>
          </a:p>
        </p:txBody>
      </p:sp>
      <p:sp>
        <p:nvSpPr>
          <p:cNvPr id="4" name="Slide Number Placeholder 3"/>
          <p:cNvSpPr>
            <a:spLocks noGrp="1"/>
          </p:cNvSpPr>
          <p:nvPr>
            <p:ph type="sldNum" sz="quarter" idx="5"/>
          </p:nvPr>
        </p:nvSpPr>
        <p:spPr/>
        <p:txBody>
          <a:bodyPr/>
          <a:lstStyle/>
          <a:p>
            <a:fld id="{A2E08490-0D47-4BDF-8CC6-2C7F3F24BA74}" type="slidenum">
              <a:rPr lang="en-US"/>
              <a:t>12</a:t>
            </a:fld>
            <a:endParaRPr lang="en-US"/>
          </a:p>
        </p:txBody>
      </p:sp>
    </p:spTree>
    <p:extLst>
      <p:ext uri="{BB962C8B-B14F-4D97-AF65-F5344CB8AC3E}">
        <p14:creationId xmlns:p14="http://schemas.microsoft.com/office/powerpoint/2010/main" val="226562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this training, we will be going over an introduction of STAR for those unfamiliar with the program. Next, we’ll explain the merits of encouraging use of the STAR Web Application over the PDF field forms, and discuss how IDOA will handle PDF STAR field forms relating to the Partners for Conservation program. Finally, we’ll go over the verification process needed at the end of the crop year. </a:t>
            </a:r>
          </a:p>
        </p:txBody>
      </p:sp>
      <p:sp>
        <p:nvSpPr>
          <p:cNvPr id="4" name="Slide Number Placeholder 3"/>
          <p:cNvSpPr>
            <a:spLocks noGrp="1"/>
          </p:cNvSpPr>
          <p:nvPr>
            <p:ph type="sldNum" sz="quarter" idx="5"/>
          </p:nvPr>
        </p:nvSpPr>
        <p:spPr/>
        <p:txBody>
          <a:bodyPr/>
          <a:lstStyle/>
          <a:p>
            <a:fld id="{A2E08490-0D47-4BDF-8CC6-2C7F3F24BA74}" type="slidenum">
              <a:rPr lang="en-US"/>
              <a:t>2</a:t>
            </a:fld>
            <a:endParaRPr lang="en-US"/>
          </a:p>
        </p:txBody>
      </p:sp>
    </p:spTree>
    <p:extLst>
      <p:ext uri="{BB962C8B-B14F-4D97-AF65-F5344CB8AC3E}">
        <p14:creationId xmlns:p14="http://schemas.microsoft.com/office/powerpoint/2010/main" val="34817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let’s briefly go over what STAR is. STAR stands for Saving Tomorrow’s Agriculture Resources. STAR is a free tool that is used by farmers to evaluate their conservation practices on a field-by-field basis. STAR can either be filled out on a 2-page fillable/printable PDF field form per field, or through our STAR web application. Either method only takes about 5 minutes per field and is convenient and accessible!</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practices selected for each field are assigned various points identified by our Science Advisory Committee. The total will then be converted to a simple 1 to 5 STAR rating. A 1-STAR rating means that that farm uses conventional practices, 3 STARs means that the farm has good evidence of conservation practices, and 5 STARs means that the farm has a comprehensive suite of </a:t>
            </a:r>
            <a:r>
              <a:rPr lang="en-US" sz="1800"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practices t</a:t>
            </a:r>
            <a:r>
              <a:rPr lang="en-US" sz="18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hat contribute to improving water quality and soil health</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Symbol" panose="05050102010706020507" pitchFamily="18" charset="2"/>
              <a:buNone/>
            </a:pPr>
            <a:endParaRPr lang="en-US" sz="1800" strike="sngStrike"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STAR-ratings are an easy-to-interpret indicator that will encourage farmers to improve their STAR ratings which will result in significant reductions of nutrient and soil loss over a large area. Our goal is to see an improvement in the entire Mississippi watershed! </a:t>
            </a:r>
          </a:p>
        </p:txBody>
      </p:sp>
      <p:sp>
        <p:nvSpPr>
          <p:cNvPr id="4" name="Slide Number Placeholder 3"/>
          <p:cNvSpPr>
            <a:spLocks noGrp="1"/>
          </p:cNvSpPr>
          <p:nvPr>
            <p:ph type="sldNum" sz="quarter" idx="5"/>
          </p:nvPr>
        </p:nvSpPr>
        <p:spPr/>
        <p:txBody>
          <a:bodyPr/>
          <a:lstStyle/>
          <a:p>
            <a:fld id="{A2E08490-0D47-4BDF-8CC6-2C7F3F24BA74}" type="slidenum">
              <a:rPr lang="en-US"/>
              <a:t>3</a:t>
            </a:fld>
            <a:endParaRPr lang="en-US"/>
          </a:p>
        </p:txBody>
      </p:sp>
    </p:spTree>
    <p:extLst>
      <p:ext uri="{BB962C8B-B14F-4D97-AF65-F5344CB8AC3E}">
        <p14:creationId xmlns:p14="http://schemas.microsoft.com/office/powerpoint/2010/main" val="3537772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STAR was created for the Champaign County Soil and Water Conservation District by two farmers who serve on its Board of Directors: Steve Stierwalt and Joe Rothermel. Pictured here, is Joe himself.</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program was developed in 2017 as a response to the Illinois Nutrient Loss Reduction Strategy, and focuses specifically on water quality-improving practices</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years following, STAR has grown from a Champaign-only program, to a multi-state program, locally adopted and administered by county soil and water districts. As of now, nearly 70% of counties in IL are licensed to administer STAR locally, and that number is expected to grow in the future</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Other states that have adopted STAR include Iowa, Missouri, and Colorado. And we also have 4 counties in Indiana licensed to administer STAR as well</a:t>
            </a:r>
          </a:p>
        </p:txBody>
      </p:sp>
      <p:sp>
        <p:nvSpPr>
          <p:cNvPr id="4" name="Slide Number Placeholder 3"/>
          <p:cNvSpPr>
            <a:spLocks noGrp="1"/>
          </p:cNvSpPr>
          <p:nvPr>
            <p:ph type="sldNum" sz="quarter" idx="5"/>
          </p:nvPr>
        </p:nvSpPr>
        <p:spPr/>
        <p:txBody>
          <a:bodyPr/>
          <a:lstStyle/>
          <a:p>
            <a:fld id="{A2E08490-0D47-4BDF-8CC6-2C7F3F24BA74}" type="slidenum">
              <a:rPr lang="en-US"/>
              <a:t>4</a:t>
            </a:fld>
            <a:endParaRPr lang="en-US"/>
          </a:p>
        </p:txBody>
      </p:sp>
    </p:spTree>
    <p:extLst>
      <p:ext uri="{BB962C8B-B14F-4D97-AF65-F5344CB8AC3E}">
        <p14:creationId xmlns:p14="http://schemas.microsoft.com/office/powerpoint/2010/main" val="110803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participation on STAR, farmers can request free field signs! Farm Credit Illinois and Compeer Financial have been sponsoring the signs.</a:t>
            </a:r>
          </a:p>
        </p:txBody>
      </p:sp>
      <p:sp>
        <p:nvSpPr>
          <p:cNvPr id="4" name="Slide Number Placeholder 3"/>
          <p:cNvSpPr>
            <a:spLocks noGrp="1"/>
          </p:cNvSpPr>
          <p:nvPr>
            <p:ph type="sldNum" sz="quarter" idx="5"/>
          </p:nvPr>
        </p:nvSpPr>
        <p:spPr/>
        <p:txBody>
          <a:bodyPr/>
          <a:lstStyle/>
          <a:p>
            <a:fld id="{A2E08490-0D47-4BDF-8CC6-2C7F3F24BA74}" type="slidenum">
              <a:rPr lang="en-US"/>
              <a:t>5</a:t>
            </a:fld>
            <a:endParaRPr lang="en-US"/>
          </a:p>
        </p:txBody>
      </p:sp>
    </p:spTree>
    <p:extLst>
      <p:ext uri="{BB962C8B-B14F-4D97-AF65-F5344CB8AC3E}">
        <p14:creationId xmlns:p14="http://schemas.microsoft.com/office/powerpoint/2010/main" val="1235233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here is what the PDF field form looks like. The form can be accessed from www.starfreetool.com or by contacting STAR staff.</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b="0" i="0" dirty="0">
                <a:effectLst/>
                <a:latin typeface="Arial" panose="020B0604020202020204" pitchFamily="34" charset="0"/>
              </a:rPr>
              <a:t>Now that we’re done with the history of STAR, let’s talk about how IDOA is related to STAR. The success of STAR is based on a number of key factors, including several partners who deliver conservation programs. IDOA is one of them. IDOA requires those who participate in the Partners for Conservation program to complete a STAR Field Form application for fields related to that cost-share program</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A2E08490-0D47-4BDF-8CC6-2C7F3F24BA74}" type="slidenum">
              <a:rPr lang="en-US"/>
              <a:t>6</a:t>
            </a:fld>
            <a:endParaRPr lang="en-US"/>
          </a:p>
        </p:txBody>
      </p:sp>
    </p:spTree>
    <p:extLst>
      <p:ext uri="{BB962C8B-B14F-4D97-AF65-F5344CB8AC3E}">
        <p14:creationId xmlns:p14="http://schemas.microsoft.com/office/powerpoint/2010/main" val="322247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an alternative to the PDF field form, participants can use the STAR Web App. The picture shown here is the log in page for the desktop version. </a:t>
            </a:r>
            <a:r>
              <a:rPr lang="en-US" sz="2800" b="0" i="0" dirty="0">
                <a:effectLst/>
                <a:latin typeface="Arial" panose="020B0604020202020204" pitchFamily="34" charset="0"/>
              </a:rPr>
              <a:t>The STAR Web Application was developed for use last year for the first time, and this year’s version for the 2022 Crop Year is even better. There are many advantages for both the users and the local conservation district staff compared to using the Field Form version.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2800" b="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also important to note that there are a few communication hurdles to go through if a PFC farmer is located in a county where SWCD staff are not licensed to provide STAR technical assistance. Thus, STAR encourages IDOA reps to promote use of the Web App, which allows anyone from anywhere to fill out field information.</a:t>
            </a: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2E08490-0D47-4BDF-8CC6-2C7F3F24BA74}" type="slidenum">
              <a:rPr lang="en-US"/>
              <a:t>7</a:t>
            </a:fld>
            <a:endParaRPr lang="en-US"/>
          </a:p>
        </p:txBody>
      </p:sp>
    </p:spTree>
    <p:extLst>
      <p:ext uri="{BB962C8B-B14F-4D97-AF65-F5344CB8AC3E}">
        <p14:creationId xmlns:p14="http://schemas.microsoft.com/office/powerpoint/2010/main" val="958007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2800" b="0" i="0" dirty="0">
                <a:effectLst/>
                <a:latin typeface="Arial" panose="020B0604020202020204" pitchFamily="34" charset="0"/>
              </a:rPr>
              <a:t>In addition to that computer access, the Web App can also be used on tablets and smart phones. The primary advantage to both the reviewer and the participant is the automatic, immediate scoring of the submission. </a:t>
            </a:r>
          </a:p>
          <a:p>
            <a:pPr marL="0" marR="0" lvl="0" indent="0">
              <a:lnSpc>
                <a:spcPct val="107000"/>
              </a:lnSpc>
              <a:spcBef>
                <a:spcPts val="0"/>
              </a:spcBef>
              <a:spcAft>
                <a:spcPts val="0"/>
              </a:spcAft>
              <a:buFont typeface="Symbol" panose="05050102010706020507" pitchFamily="18" charset="2"/>
              <a:buNone/>
            </a:pPr>
            <a:endParaRPr lang="en-US" sz="2800" b="0" i="0" dirty="0">
              <a:effectLst/>
              <a:latin typeface="Arial" panose="020B0604020202020204" pitchFamily="34" charset="0"/>
            </a:endParaRPr>
          </a:p>
          <a:p>
            <a:pPr marL="0" marR="0" lvl="0" indent="0">
              <a:lnSpc>
                <a:spcPct val="107000"/>
              </a:lnSpc>
              <a:spcBef>
                <a:spcPts val="0"/>
              </a:spcBef>
              <a:spcAft>
                <a:spcPts val="0"/>
              </a:spcAft>
              <a:buFont typeface="Symbol" panose="05050102010706020507" pitchFamily="18" charset="2"/>
              <a:buNone/>
            </a:pPr>
            <a:r>
              <a:rPr lang="en-US" sz="2800" b="0" i="0" dirty="0">
                <a:effectLst/>
                <a:latin typeface="Arial" panose="020B0604020202020204" pitchFamily="34" charset="0"/>
              </a:rPr>
              <a:t>We realize not every farmer or landowner will feel comfortable using the app, so the field form is still an option. </a:t>
            </a:r>
          </a:p>
          <a:p>
            <a:pPr marL="0" marR="0" lvl="0" indent="0">
              <a:lnSpc>
                <a:spcPct val="107000"/>
              </a:lnSpc>
              <a:spcBef>
                <a:spcPts val="0"/>
              </a:spcBef>
              <a:spcAft>
                <a:spcPts val="0"/>
              </a:spcAft>
              <a:buFont typeface="Symbol" panose="05050102010706020507" pitchFamily="18" charset="2"/>
              <a:buNone/>
            </a:pPr>
            <a:endParaRPr lang="en-US" sz="2800" b="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2800" b="0" i="0" dirty="0">
                <a:effectLst/>
                <a:latin typeface="Arial" panose="020B0604020202020204" pitchFamily="34" charset="0"/>
                <a:ea typeface="Calibri" panose="020F0502020204030204" pitchFamily="34" charset="0"/>
                <a:cs typeface="Times New Roman" panose="02020603050405020304" pitchFamily="18" charset="0"/>
              </a:rPr>
              <a:t>Licensed SWCDs are given access as Licensee administrators. This allows them to track STAR participants and eventually export data for our end of crop year summaries. Repeat STAR participants and fields can also easily be viewed if they use the Web App annually. This is very helpful as staff provide technical assistance to participants as they consider changing practices. </a:t>
            </a:r>
          </a:p>
          <a:p>
            <a:pPr marL="0" marR="0" lvl="0" indent="0">
              <a:lnSpc>
                <a:spcPct val="107000"/>
              </a:lnSpc>
              <a:spcBef>
                <a:spcPts val="0"/>
              </a:spcBef>
              <a:spcAft>
                <a:spcPts val="0"/>
              </a:spcAft>
              <a:buFont typeface="Symbol" panose="05050102010706020507" pitchFamily="18" charset="2"/>
              <a:buNone/>
            </a:pPr>
            <a:endParaRPr lang="en-US" sz="2800" b="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2800" b="0" i="0" dirty="0">
                <a:effectLst/>
                <a:latin typeface="Arial" panose="020B0604020202020204" pitchFamily="34" charset="0"/>
                <a:ea typeface="Calibri" panose="020F0502020204030204" pitchFamily="34" charset="0"/>
                <a:cs typeface="Times New Roman" panose="02020603050405020304" pitchFamily="18" charset="0"/>
              </a:rPr>
              <a:t>The link shown here will be posted for anyone to check the Web App’s functions after the training. You can also access the Web App from STAR’s website.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2E08490-0D47-4BDF-8CC6-2C7F3F24BA74}" type="slidenum">
              <a:rPr lang="en-US"/>
              <a:t>8</a:t>
            </a:fld>
            <a:endParaRPr lang="en-US"/>
          </a:p>
        </p:txBody>
      </p:sp>
    </p:spTree>
    <p:extLst>
      <p:ext uri="{BB962C8B-B14F-4D97-AF65-F5344CB8AC3E}">
        <p14:creationId xmlns:p14="http://schemas.microsoft.com/office/powerpoint/2010/main" val="122287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2800" b="0" i="0" dirty="0">
                <a:effectLst/>
                <a:latin typeface="Arial" panose="020B0604020202020204" pitchFamily="34" charset="0"/>
              </a:rPr>
              <a:t>We believe there is a huge advantage to the participant in getting the immediate feedback for the STAR Rating. But more importantly, by</a:t>
            </a:r>
            <a:r>
              <a:rPr lang="en-US" sz="2800" b="0" i="0" dirty="0">
                <a:effectLst/>
                <a:latin typeface="Arial" panose="020B0604020202020204" pitchFamily="34" charset="0"/>
                <a:ea typeface="Calibri" panose="020F0502020204030204" pitchFamily="34" charset="0"/>
                <a:cs typeface="Times New Roman" panose="02020603050405020304" pitchFamily="18" charset="0"/>
              </a:rPr>
              <a:t> using the STAR Web App, we are limiting the amount of farmer data going through emails. STAR prides itself on keeping individual farmer data private and secure, and it is beneficial to minimize the amount of farmer data being exchanged via email.</a:t>
            </a:r>
          </a:p>
          <a:p>
            <a:pPr marL="0" marR="0" lvl="0" indent="0">
              <a:lnSpc>
                <a:spcPct val="107000"/>
              </a:lnSpc>
              <a:spcBef>
                <a:spcPts val="0"/>
              </a:spcBef>
              <a:spcAft>
                <a:spcPts val="0"/>
              </a:spcAft>
              <a:buFont typeface="Symbol" panose="05050102010706020507" pitchFamily="18" charset="2"/>
              <a:buNone/>
            </a:pPr>
            <a:endParaRPr lang="en-US" sz="2800" b="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b="0" i="0" dirty="0">
                <a:effectLst/>
                <a:latin typeface="Arial" panose="020B0604020202020204" pitchFamily="34" charset="0"/>
              </a:rPr>
              <a:t>Although questions asked are the same on both the PDF field form and the Web App, the latter contains additional features of great benefit. The user can request suggestions as to what changes can be made to improve a field rating for the next crop year. The Web App will then immediately show what changes should be considered AND how such changes will alter the STAR Rating. The participant can also request to be contacted by SWCD staff for technical advice and can also request field signs! Also pictured here is the newly developed Split fields tool when adding a new field, a much-requested feature that was not available in CY21.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b="0" i="0" dirty="0">
              <a:effectLst/>
              <a:latin typeface="Arial" panose="020B0604020202020204" pitchFamily="34" charset="0"/>
            </a:endParaRPr>
          </a:p>
          <a:p>
            <a:pPr marL="0" marR="0" lvl="0" indent="0">
              <a:lnSpc>
                <a:spcPct val="107000"/>
              </a:lnSpc>
              <a:spcBef>
                <a:spcPts val="0"/>
              </a:spcBef>
              <a:spcAft>
                <a:spcPts val="0"/>
              </a:spcAft>
              <a:buFont typeface="Symbol" panose="05050102010706020507" pitchFamily="18" charset="2"/>
              <a:buNone/>
            </a:pPr>
            <a:r>
              <a:rPr lang="en-US" sz="1800" b="0" i="0" dirty="0">
                <a:effectLst/>
                <a:latin typeface="Arial" panose="020B0604020202020204" pitchFamily="34" charset="0"/>
              </a:rPr>
              <a:t>Farmer users and Licensees have access to STAR Reports and STAR Improvement Plans from fields that received a STAR Rating. </a:t>
            </a:r>
            <a:r>
              <a:rPr lang="en-US" sz="1800" dirty="0">
                <a:solidFill>
                  <a:srgbClr val="ED5C57"/>
                </a:solidFill>
                <a:effectLst/>
                <a:latin typeface="Calibri" panose="020F0502020204030204" pitchFamily="34" charset="0"/>
                <a:ea typeface="Times New Roman" panose="02020603050405020304" pitchFamily="18" charset="0"/>
              </a:rPr>
              <a:t>IDOA reps have no direct access to Web App reports, so </a:t>
            </a:r>
            <a:r>
              <a:rPr lang="en-US" sz="1800" dirty="0">
                <a:effectLst/>
                <a:latin typeface="Calibri" panose="020F0502020204030204" pitchFamily="34" charset="0"/>
                <a:ea typeface="Calibri" panose="020F0502020204030204" pitchFamily="34" charset="0"/>
                <a:cs typeface="Times New Roman" panose="02020603050405020304" pitchFamily="18" charset="0"/>
              </a:rPr>
              <a:t>STAR Reports from the Web App will be submitted to the IDOA representative by the associated district staff. </a:t>
            </a:r>
            <a:r>
              <a:rPr lang="en-US" sz="1800" dirty="0">
                <a:solidFill>
                  <a:srgbClr val="000000"/>
                </a:solidFill>
                <a:effectLst/>
                <a:latin typeface="Calibri" panose="020F0502020204030204" pitchFamily="34" charset="0"/>
                <a:ea typeface="Times New Roman" panose="02020603050405020304" pitchFamily="18" charset="0"/>
              </a:rPr>
              <a:t>If a PFC farmer in a non-licensed county uses the Web App, the farmer can download their STAR Report, OR STAR admin (Bruce and I) can download the STAR Report and send to IDOA. Non-licensed county employees does not have access to the Web App.</a:t>
            </a:r>
            <a:endParaRPr lang="en-US" sz="1800" b="0" i="0" dirty="0">
              <a:effectLst/>
              <a:latin typeface="Arial" panose="020B0604020202020204" pitchFamily="34" charset="0"/>
            </a:endParaRPr>
          </a:p>
          <a:p>
            <a:pPr marL="0" marR="0" lvl="0" indent="0">
              <a:lnSpc>
                <a:spcPct val="107000"/>
              </a:lnSpc>
              <a:spcBef>
                <a:spcPts val="0"/>
              </a:spcBef>
              <a:spcAft>
                <a:spcPts val="0"/>
              </a:spcAft>
              <a:buFont typeface="Symbol" panose="05050102010706020507" pitchFamily="18" charset="2"/>
              <a:buNone/>
            </a:pPr>
            <a:endParaRPr lang="en-US" sz="18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2E08490-0D47-4BDF-8CC6-2C7F3F24BA74}" type="slidenum">
              <a:rPr lang="en-US"/>
              <a:t>9</a:t>
            </a:fld>
            <a:endParaRPr lang="en-US"/>
          </a:p>
        </p:txBody>
      </p:sp>
    </p:spTree>
    <p:extLst>
      <p:ext uri="{BB962C8B-B14F-4D97-AF65-F5344CB8AC3E}">
        <p14:creationId xmlns:p14="http://schemas.microsoft.com/office/powerpoint/2010/main" val="293992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76273DBB-6EFE-4D11-8C6A-403827C31341}" type="datetime1">
              <a:rPr lang="en-US" smtClean="0"/>
              <a:t>8/17/2022</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684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2FEF948-92A2-4829-B71C-56B30390DF54}" type="datetime1">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8430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4EA51EE-FBDB-4449-B28A-6BBF31DCDCEA}" type="datetime1">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4761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F723D87-14CF-4995-AB11-DB1090A647A6}" type="datetime1">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970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AFB6178-4CB7-436C-BAA0-6A089956A6E9}" type="datetime1">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23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17D03A-5C5C-4D8A-B798-58FBE917E578}" type="datetime1">
              <a:rPr lang="en-US" smtClean="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7197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11AFCAA-BBCF-4C35-AFE9-3DB8FAD5432D}" type="datetime1">
              <a:rPr lang="en-US" smtClean="0"/>
              <a:t>8/17/2022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0298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9509629-0E1F-462E-B917-00B9680D5471}" type="datetime1">
              <a:rPr lang="en-US" smtClean="0"/>
              <a:t>8/17/2022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53467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C6914-4E26-45FC-810B-14B9309C425C}" type="datetime1">
              <a:rPr lang="en-US" smtClean="0"/>
              <a:t>8/17/2022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2243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EC123D6-B330-4C42-860D-C3A96E825E71}" type="datetime1">
              <a:rPr lang="en-US" smtClean="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9022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1881003-4DBD-4A94-A942-1A87B2A8EA2F}" type="datetime1">
              <a:rPr lang="en-US" smtClean="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274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1315BAC4-E839-4A07-A588-325A3896B78A}" type="datetime1">
              <a:rPr lang="en-US" smtClean="0"/>
              <a:t>8/17/2022</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843297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www.starfreetoo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CA3B"/>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21DD04-1482-641F-922C-854CE094B6EE}"/>
              </a:ext>
            </a:extLst>
          </p:cNvPr>
          <p:cNvSpPr>
            <a:spLocks noGrp="1"/>
          </p:cNvSpPr>
          <p:nvPr>
            <p:ph type="ctrTitle"/>
          </p:nvPr>
        </p:nvSpPr>
        <p:spPr/>
        <p:txBody>
          <a:bodyPr>
            <a:normAutofit/>
          </a:bodyPr>
          <a:lstStyle/>
          <a:p>
            <a:r>
              <a:rPr lang="en-US" sz="3600" b="0" i="0" dirty="0">
                <a:solidFill>
                  <a:srgbClr val="000000"/>
                </a:solidFill>
                <a:effectLst/>
                <a:latin typeface="Arial" panose="020B0604020202020204" pitchFamily="34" charset="0"/>
              </a:rPr>
              <a:t>STAR Cy22 Training for new IDOA employees</a:t>
            </a:r>
            <a:endParaRPr lang="en-US" sz="3600" dirty="0"/>
          </a:p>
        </p:txBody>
      </p:sp>
      <p:sp>
        <p:nvSpPr>
          <p:cNvPr id="8" name="Subtitle 7">
            <a:extLst>
              <a:ext uri="{FF2B5EF4-FFF2-40B4-BE49-F238E27FC236}">
                <a16:creationId xmlns:a16="http://schemas.microsoft.com/office/drawing/2014/main" id="{1EC9B67C-E664-FB41-7C1D-97886F3E0763}"/>
              </a:ext>
            </a:extLst>
          </p:cNvPr>
          <p:cNvSpPr>
            <a:spLocks noGrp="1"/>
          </p:cNvSpPr>
          <p:nvPr>
            <p:ph type="subTitle" idx="1"/>
          </p:nvPr>
        </p:nvSpPr>
        <p:spPr>
          <a:xfrm>
            <a:off x="1709530" y="4080281"/>
            <a:ext cx="8767860" cy="2404236"/>
          </a:xfrm>
        </p:spPr>
        <p:txBody>
          <a:bodyPr vert="horz" lIns="91440" tIns="45720" rIns="91440" bIns="45720" rtlCol="0" anchor="t">
            <a:normAutofit/>
          </a:bodyPr>
          <a:lstStyle/>
          <a:p>
            <a:r>
              <a:rPr lang="en-US" sz="1800" dirty="0"/>
              <a:t>Presenter:</a:t>
            </a:r>
          </a:p>
          <a:p>
            <a:r>
              <a:rPr lang="en-US" sz="1800" b="1" dirty="0"/>
              <a:t>David Nguyen</a:t>
            </a:r>
            <a:r>
              <a:rPr lang="en-US" sz="1800" dirty="0"/>
              <a:t>, IL STAR Coordinator, AISWCD</a:t>
            </a:r>
          </a:p>
          <a:p>
            <a:endParaRPr lang="en-US" sz="1800" dirty="0"/>
          </a:p>
          <a:p>
            <a:r>
              <a:rPr lang="en-US" sz="1400" dirty="0"/>
              <a:t>Collaborators:</a:t>
            </a:r>
          </a:p>
          <a:p>
            <a:r>
              <a:rPr lang="en-US" sz="1400" b="1" dirty="0"/>
              <a:t>Bruce Henrikson</a:t>
            </a:r>
            <a:r>
              <a:rPr lang="en-US" sz="1400" dirty="0"/>
              <a:t>, STAR Assistant Coordinator, CCSWCD</a:t>
            </a:r>
          </a:p>
          <a:p>
            <a:r>
              <a:rPr lang="en-US" sz="1400" b="1" dirty="0"/>
              <a:t>Erin Gundy</a:t>
            </a:r>
            <a:r>
              <a:rPr lang="en-US" sz="1400" dirty="0"/>
              <a:t>, Resource Conservationist, CCSWCD</a:t>
            </a:r>
          </a:p>
        </p:txBody>
      </p:sp>
      <p:pic>
        <p:nvPicPr>
          <p:cNvPr id="10" name="Picture 9">
            <a:extLst>
              <a:ext uri="{FF2B5EF4-FFF2-40B4-BE49-F238E27FC236}">
                <a16:creationId xmlns:a16="http://schemas.microsoft.com/office/drawing/2014/main" id="{A5182226-DA80-0835-50BA-44B59F309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947" y="373483"/>
            <a:ext cx="2396106" cy="2270363"/>
          </a:xfrm>
          <a:prstGeom prst="rect">
            <a:avLst/>
          </a:prstGeom>
        </p:spPr>
      </p:pic>
      <p:sp>
        <p:nvSpPr>
          <p:cNvPr id="2" name="Slide Number Placeholder 1">
            <a:extLst>
              <a:ext uri="{FF2B5EF4-FFF2-40B4-BE49-F238E27FC236}">
                <a16:creationId xmlns:a16="http://schemas.microsoft.com/office/drawing/2014/main" id="{0BEE8BA5-6687-D44F-0788-AFCAFD193293}"/>
              </a:ext>
            </a:extLst>
          </p:cNvPr>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1461103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CA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F52-77A9-C436-12E1-E7BB26E6023B}"/>
              </a:ext>
            </a:extLst>
          </p:cNvPr>
          <p:cNvSpPr>
            <a:spLocks noGrp="1"/>
          </p:cNvSpPr>
          <p:nvPr>
            <p:ph type="title"/>
          </p:nvPr>
        </p:nvSpPr>
        <p:spPr>
          <a:xfrm>
            <a:off x="644217" y="402464"/>
            <a:ext cx="6096426" cy="1356360"/>
          </a:xfrm>
        </p:spPr>
        <p:txBody>
          <a:bodyPr>
            <a:normAutofit/>
          </a:bodyPr>
          <a:lstStyle/>
          <a:p>
            <a:r>
              <a:rPr lang="en-US" sz="3600" b="1" dirty="0"/>
              <a:t>STAR Field Form Procedures</a:t>
            </a:r>
          </a:p>
        </p:txBody>
      </p:sp>
      <p:sp>
        <p:nvSpPr>
          <p:cNvPr id="3" name="Content Placeholder 2">
            <a:extLst>
              <a:ext uri="{FF2B5EF4-FFF2-40B4-BE49-F238E27FC236}">
                <a16:creationId xmlns:a16="http://schemas.microsoft.com/office/drawing/2014/main" id="{95F4973C-8674-611A-1139-CF70E18B1C3C}"/>
              </a:ext>
            </a:extLst>
          </p:cNvPr>
          <p:cNvSpPr>
            <a:spLocks noGrp="1"/>
          </p:cNvSpPr>
          <p:nvPr>
            <p:ph idx="1"/>
          </p:nvPr>
        </p:nvSpPr>
        <p:spPr>
          <a:xfrm>
            <a:off x="873244" y="1668648"/>
            <a:ext cx="6284167" cy="4786888"/>
          </a:xfrm>
        </p:spPr>
        <p:txBody>
          <a:bodyPr vert="horz" lIns="91440" tIns="45720" rIns="91440" bIns="45720" rtlCol="0" anchor="t">
            <a:normAutofit/>
          </a:bodyPr>
          <a:lstStyle/>
          <a:p>
            <a:r>
              <a:rPr lang="en-US" sz="2000" dirty="0"/>
              <a:t>Completed STAR Forms are submitted to IDOA Regional Representatives</a:t>
            </a:r>
          </a:p>
          <a:p>
            <a:pPr>
              <a:spcBef>
                <a:spcPts val="600"/>
              </a:spcBef>
            </a:pPr>
            <a:r>
              <a:rPr lang="en-US" sz="2000" dirty="0"/>
              <a:t>STAR-Licensed Districts:</a:t>
            </a:r>
          </a:p>
          <a:p>
            <a:pPr marL="522288" indent="-298450">
              <a:spcBef>
                <a:spcPts val="600"/>
              </a:spcBef>
            </a:pPr>
            <a:r>
              <a:rPr lang="en-US" sz="2000" dirty="0"/>
              <a:t>Uses the STAR scoresheet to score each field</a:t>
            </a:r>
          </a:p>
          <a:p>
            <a:pPr marL="522288" indent="-298450">
              <a:spcBef>
                <a:spcPts val="600"/>
              </a:spcBef>
            </a:pPr>
            <a:r>
              <a:rPr lang="en-US" sz="2000" dirty="0"/>
              <a:t>Uploads the scoresheet to assigned Box folder</a:t>
            </a:r>
          </a:p>
          <a:p>
            <a:pPr marL="522288" indent="-298450">
              <a:spcBef>
                <a:spcPts val="600"/>
              </a:spcBef>
              <a:spcAft>
                <a:spcPts val="600"/>
              </a:spcAft>
            </a:pPr>
            <a:r>
              <a:rPr lang="en-US" sz="2000" dirty="0"/>
              <a:t>Shares the scoresheet with the applicant</a:t>
            </a:r>
          </a:p>
          <a:p>
            <a:pPr marL="522288" indent="-298450">
              <a:spcBef>
                <a:spcPts val="600"/>
              </a:spcBef>
              <a:spcAft>
                <a:spcPts val="600"/>
              </a:spcAft>
            </a:pPr>
            <a:r>
              <a:rPr lang="en-US" sz="2000" dirty="0"/>
              <a:t>Stores the Field Form in case needed for verification</a:t>
            </a:r>
          </a:p>
          <a:p>
            <a:pPr>
              <a:spcBef>
                <a:spcPts val="600"/>
              </a:spcBef>
            </a:pPr>
            <a:r>
              <a:rPr lang="en-US" sz="2000" dirty="0"/>
              <a:t>Districts NOT STAR-licensed:</a:t>
            </a:r>
          </a:p>
          <a:p>
            <a:pPr marL="522288" indent="-298450">
              <a:spcBef>
                <a:spcPts val="600"/>
              </a:spcBef>
            </a:pPr>
            <a:r>
              <a:rPr lang="en-US" sz="2000" dirty="0"/>
              <a:t>STAR Forms submitted to IDOA will be sent to STAR staff for scoring</a:t>
            </a:r>
          </a:p>
          <a:p>
            <a:pPr marL="522288" indent="-298450">
              <a:spcBef>
                <a:spcPts val="600"/>
              </a:spcBef>
            </a:pPr>
            <a:r>
              <a:rPr lang="en-US" sz="2000" dirty="0"/>
              <a:t>STAR staff will send results to the district staff and request they be passed to the applicant</a:t>
            </a:r>
          </a:p>
          <a:p>
            <a:pPr marL="522288" indent="-298450">
              <a:spcBef>
                <a:spcPts val="600"/>
              </a:spcBef>
            </a:pPr>
            <a:r>
              <a:rPr lang="en-US" sz="2000" u="sng" dirty="0"/>
              <a:t>Recommended</a:t>
            </a:r>
            <a:r>
              <a:rPr lang="en-US" sz="2000" dirty="0"/>
              <a:t>: Web App referral </a:t>
            </a:r>
          </a:p>
          <a:p>
            <a:pPr lvl="1"/>
            <a:endParaRPr lang="en-US" dirty="0"/>
          </a:p>
          <a:p>
            <a:endParaRPr lang="en-US" dirty="0"/>
          </a:p>
        </p:txBody>
      </p:sp>
      <p:pic>
        <p:nvPicPr>
          <p:cNvPr id="6" name="Picture 5">
            <a:extLst>
              <a:ext uri="{FF2B5EF4-FFF2-40B4-BE49-F238E27FC236}">
                <a16:creationId xmlns:a16="http://schemas.microsoft.com/office/drawing/2014/main" id="{550B1A03-AE4B-3F5A-8729-81B5E009C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411" y="278420"/>
            <a:ext cx="4768374" cy="6357832"/>
          </a:xfrm>
          <a:prstGeom prst="rect">
            <a:avLst/>
          </a:prstGeom>
          <a:ln>
            <a:noFill/>
          </a:ln>
        </p:spPr>
      </p:pic>
      <p:sp>
        <p:nvSpPr>
          <p:cNvPr id="4" name="Slide Number Placeholder 3">
            <a:extLst>
              <a:ext uri="{FF2B5EF4-FFF2-40B4-BE49-F238E27FC236}">
                <a16:creationId xmlns:a16="http://schemas.microsoft.com/office/drawing/2014/main" id="{988E202B-9ED1-98C1-DD49-F18EAE63BAB3}"/>
              </a:ext>
            </a:extLst>
          </p:cNvPr>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422227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CA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F52-77A9-C436-12E1-E7BB26E6023B}"/>
              </a:ext>
            </a:extLst>
          </p:cNvPr>
          <p:cNvSpPr>
            <a:spLocks noGrp="1"/>
          </p:cNvSpPr>
          <p:nvPr>
            <p:ph type="title"/>
          </p:nvPr>
        </p:nvSpPr>
        <p:spPr>
          <a:xfrm>
            <a:off x="1143000" y="609600"/>
            <a:ext cx="6035722" cy="1356360"/>
          </a:xfrm>
        </p:spPr>
        <p:txBody>
          <a:bodyPr/>
          <a:lstStyle/>
          <a:p>
            <a:r>
              <a:rPr lang="en-US" b="1" dirty="0"/>
              <a:t>STAR Verification</a:t>
            </a:r>
          </a:p>
        </p:txBody>
      </p:sp>
      <p:sp>
        <p:nvSpPr>
          <p:cNvPr id="3" name="Content Placeholder 2">
            <a:extLst>
              <a:ext uri="{FF2B5EF4-FFF2-40B4-BE49-F238E27FC236}">
                <a16:creationId xmlns:a16="http://schemas.microsoft.com/office/drawing/2014/main" id="{95F4973C-8674-611A-1139-CF70E18B1C3C}"/>
              </a:ext>
            </a:extLst>
          </p:cNvPr>
          <p:cNvSpPr>
            <a:spLocks noGrp="1"/>
          </p:cNvSpPr>
          <p:nvPr>
            <p:ph idx="1"/>
          </p:nvPr>
        </p:nvSpPr>
        <p:spPr>
          <a:xfrm>
            <a:off x="756357" y="2057400"/>
            <a:ext cx="6422366" cy="4191000"/>
          </a:xfrm>
        </p:spPr>
        <p:txBody>
          <a:bodyPr vert="horz" lIns="91440" tIns="45720" rIns="91440" bIns="45720" rtlCol="0" anchor="t">
            <a:normAutofit lnSpcReduction="10000"/>
          </a:bodyPr>
          <a:lstStyle/>
          <a:p>
            <a:r>
              <a:rPr lang="en-US" dirty="0"/>
              <a:t>Verification Period: 2/1/23 through 3/31/23</a:t>
            </a:r>
          </a:p>
          <a:p>
            <a:r>
              <a:rPr lang="en-US" dirty="0"/>
              <a:t>Very important that participants know their field or fields may be randomly selected for verification</a:t>
            </a:r>
          </a:p>
          <a:p>
            <a:r>
              <a:rPr lang="en-US" dirty="0"/>
              <a:t>General Process:</a:t>
            </a:r>
          </a:p>
          <a:p>
            <a:pPr lvl="1"/>
            <a:r>
              <a:rPr lang="en-US" dirty="0"/>
              <a:t>Square root of total fields randomly selected for verification</a:t>
            </a:r>
          </a:p>
          <a:p>
            <a:pPr lvl="1"/>
            <a:r>
              <a:rPr lang="en-US" dirty="0"/>
              <a:t>Volunteers email/call selected farmers and ask for documentation</a:t>
            </a:r>
          </a:p>
          <a:p>
            <a:pPr lvl="1"/>
            <a:r>
              <a:rPr lang="en-US" dirty="0"/>
              <a:t>Documents uploaded to Box file storage</a:t>
            </a:r>
          </a:p>
          <a:p>
            <a:r>
              <a:rPr lang="en-US" dirty="0"/>
              <a:t>IDOA involvement:</a:t>
            </a:r>
          </a:p>
          <a:p>
            <a:pPr lvl="1"/>
            <a:r>
              <a:rPr lang="en-US" dirty="0"/>
              <a:t>Reps can help remind SWCDs to remind PFC applicants of verification possibility</a:t>
            </a:r>
          </a:p>
        </p:txBody>
      </p:sp>
      <p:pic>
        <p:nvPicPr>
          <p:cNvPr id="6" name="Picture 5">
            <a:extLst>
              <a:ext uri="{FF2B5EF4-FFF2-40B4-BE49-F238E27FC236}">
                <a16:creationId xmlns:a16="http://schemas.microsoft.com/office/drawing/2014/main" id="{932D4396-C9BB-EDCB-65CE-158B75DCF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628" y="262954"/>
            <a:ext cx="4892981" cy="6332092"/>
          </a:xfrm>
          <a:prstGeom prst="rect">
            <a:avLst/>
          </a:prstGeom>
        </p:spPr>
      </p:pic>
      <p:sp>
        <p:nvSpPr>
          <p:cNvPr id="4" name="Slide Number Placeholder 3">
            <a:extLst>
              <a:ext uri="{FF2B5EF4-FFF2-40B4-BE49-F238E27FC236}">
                <a16:creationId xmlns:a16="http://schemas.microsoft.com/office/drawing/2014/main" id="{FA1FFC03-CD87-AB0D-EEF1-1C292EF50E31}"/>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85251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CA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FB96-28C5-5277-DE80-D687E83A092B}"/>
              </a:ext>
            </a:extLst>
          </p:cNvPr>
          <p:cNvSpPr>
            <a:spLocks noGrp="1"/>
          </p:cNvSpPr>
          <p:nvPr>
            <p:ph type="title"/>
          </p:nvPr>
        </p:nvSpPr>
        <p:spPr/>
        <p:txBody>
          <a:bodyPr/>
          <a:lstStyle/>
          <a:p>
            <a:r>
              <a:rPr lang="en-US" dirty="0"/>
              <a:t>Wrap Up – Thank You!</a:t>
            </a:r>
          </a:p>
        </p:txBody>
      </p:sp>
      <p:sp>
        <p:nvSpPr>
          <p:cNvPr id="3" name="Content Placeholder 2">
            <a:extLst>
              <a:ext uri="{FF2B5EF4-FFF2-40B4-BE49-F238E27FC236}">
                <a16:creationId xmlns:a16="http://schemas.microsoft.com/office/drawing/2014/main" id="{E74305D8-258D-A09E-0AEA-A217209A3315}"/>
              </a:ext>
            </a:extLst>
          </p:cNvPr>
          <p:cNvSpPr>
            <a:spLocks noGrp="1"/>
          </p:cNvSpPr>
          <p:nvPr>
            <p:ph idx="1"/>
          </p:nvPr>
        </p:nvSpPr>
        <p:spPr/>
        <p:txBody>
          <a:bodyPr vert="horz" lIns="91440" tIns="45720" rIns="91440" bIns="45720" rtlCol="0" anchor="t">
            <a:normAutofit/>
          </a:bodyPr>
          <a:lstStyle/>
          <a:p>
            <a:r>
              <a:rPr lang="en-US" dirty="0"/>
              <a:t>More questions? </a:t>
            </a:r>
            <a:endParaRPr lang="en-US" dirty="0">
              <a:ea typeface="+mn-lt"/>
              <a:cs typeface="+mn-lt"/>
            </a:endParaRPr>
          </a:p>
          <a:p>
            <a:pPr lvl="1"/>
            <a:r>
              <a:rPr lang="en-US" dirty="0"/>
              <a:t>Email </a:t>
            </a:r>
            <a:r>
              <a:rPr lang="en-US" b="1" u="sng" dirty="0"/>
              <a:t>David.Nguyen@AISWCD.org </a:t>
            </a:r>
            <a:r>
              <a:rPr lang="en-US" dirty="0"/>
              <a:t>(Preferred) or call </a:t>
            </a:r>
            <a:r>
              <a:rPr lang="en-US" u="sng" dirty="0"/>
              <a:t>217-721-5435</a:t>
            </a:r>
            <a:endParaRPr lang="en-US" dirty="0">
              <a:ea typeface="+mn-lt"/>
              <a:cs typeface="+mn-lt"/>
            </a:endParaRPr>
          </a:p>
          <a:p>
            <a:pPr lvl="1"/>
            <a:r>
              <a:rPr lang="en-US" dirty="0"/>
              <a:t>Or email </a:t>
            </a:r>
            <a:r>
              <a:rPr lang="en-US" b="1" u="sng" dirty="0"/>
              <a:t>BHenrikson@parkland.edu</a:t>
            </a:r>
            <a:endParaRPr lang="en-US" b="1" u="sng" dirty="0">
              <a:ea typeface="+mn-lt"/>
              <a:cs typeface="+mn-lt"/>
            </a:endParaRPr>
          </a:p>
          <a:p>
            <a:r>
              <a:rPr lang="en-US" dirty="0">
                <a:ea typeface="+mn-lt"/>
                <a:cs typeface="+mn-lt"/>
              </a:rPr>
              <a:t>Feel free to also contact us below:</a:t>
            </a:r>
            <a:endParaRPr lang="en-US" dirty="0"/>
          </a:p>
        </p:txBody>
      </p:sp>
      <p:pic>
        <p:nvPicPr>
          <p:cNvPr id="5" name="Picture 4" descr="Logo&#10;&#10;Description automatically generated">
            <a:extLst>
              <a:ext uri="{FF2B5EF4-FFF2-40B4-BE49-F238E27FC236}">
                <a16:creationId xmlns:a16="http://schemas.microsoft.com/office/drawing/2014/main" id="{7A5CAC0A-BEB0-DD95-1488-076BDC956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947" y="339865"/>
            <a:ext cx="1611694" cy="1541980"/>
          </a:xfrm>
          <a:prstGeom prst="rect">
            <a:avLst/>
          </a:prstGeom>
        </p:spPr>
      </p:pic>
      <p:pic>
        <p:nvPicPr>
          <p:cNvPr id="7" name="Picture 6" descr="Logo, icon&#10;&#10;Description automatically generated">
            <a:extLst>
              <a:ext uri="{FF2B5EF4-FFF2-40B4-BE49-F238E27FC236}">
                <a16:creationId xmlns:a16="http://schemas.microsoft.com/office/drawing/2014/main" id="{B742DB47-4DFF-D534-B1EF-1CDF2144EADF}"/>
              </a:ext>
            </a:extLst>
          </p:cNvPr>
          <p:cNvPicPr>
            <a:picLocks noChangeAspect="1"/>
          </p:cNvPicPr>
          <p:nvPr/>
        </p:nvPicPr>
        <p:blipFill>
          <a:blip r:embed="rId4"/>
          <a:stretch>
            <a:fillRect/>
          </a:stretch>
        </p:blipFill>
        <p:spPr>
          <a:xfrm>
            <a:off x="1138518" y="4469634"/>
            <a:ext cx="10766611" cy="2031293"/>
          </a:xfrm>
          <a:prstGeom prst="rect">
            <a:avLst/>
          </a:prstGeom>
        </p:spPr>
      </p:pic>
      <p:sp>
        <p:nvSpPr>
          <p:cNvPr id="4" name="Slide Number Placeholder 3">
            <a:extLst>
              <a:ext uri="{FF2B5EF4-FFF2-40B4-BE49-F238E27FC236}">
                <a16:creationId xmlns:a16="http://schemas.microsoft.com/office/drawing/2014/main" id="{07E04704-CCCD-5A2A-F020-9EB3A495EE84}"/>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779137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CA3B"/>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5F5A81DA-14B2-409D-ABE6-332A5069F5FF}"/>
              </a:ext>
            </a:extLst>
          </p:cNvPr>
          <p:cNvPicPr>
            <a:picLocks noChangeAspect="1"/>
          </p:cNvPicPr>
          <p:nvPr/>
        </p:nvPicPr>
        <p:blipFill>
          <a:blip r:embed="rId3"/>
          <a:stretch>
            <a:fillRect/>
          </a:stretch>
        </p:blipFill>
        <p:spPr>
          <a:xfrm>
            <a:off x="222956" y="214762"/>
            <a:ext cx="11760199" cy="6400253"/>
          </a:xfrm>
          <a:prstGeom prst="rect">
            <a:avLst/>
          </a:prstGeom>
        </p:spPr>
      </p:pic>
      <p:sp>
        <p:nvSpPr>
          <p:cNvPr id="2" name="Title 1">
            <a:extLst>
              <a:ext uri="{FF2B5EF4-FFF2-40B4-BE49-F238E27FC236}">
                <a16:creationId xmlns:a16="http://schemas.microsoft.com/office/drawing/2014/main" id="{56784F52-77A9-C436-12E1-E7BB26E6023B}"/>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95F4973C-8674-611A-1139-CF70E18B1C3C}"/>
              </a:ext>
            </a:extLst>
          </p:cNvPr>
          <p:cNvSpPr>
            <a:spLocks noGrp="1"/>
          </p:cNvSpPr>
          <p:nvPr>
            <p:ph idx="1"/>
          </p:nvPr>
        </p:nvSpPr>
        <p:spPr/>
        <p:txBody>
          <a:bodyPr vert="horz" lIns="91440" tIns="45720" rIns="91440" bIns="45720" rtlCol="0" anchor="t">
            <a:normAutofit/>
          </a:bodyPr>
          <a:lstStyle/>
          <a:p>
            <a:r>
              <a:rPr lang="en-US" sz="3200" b="1" dirty="0">
                <a:solidFill>
                  <a:schemeClr val="bg1"/>
                </a:solidFill>
                <a:highlight>
                  <a:srgbClr val="008000"/>
                </a:highlight>
              </a:rPr>
              <a:t>STAR Introduction</a:t>
            </a:r>
          </a:p>
          <a:p>
            <a:r>
              <a:rPr lang="en-US" sz="3200" b="1" dirty="0">
                <a:solidFill>
                  <a:schemeClr val="bg1"/>
                </a:solidFill>
                <a:highlight>
                  <a:srgbClr val="008000"/>
                </a:highlight>
              </a:rPr>
              <a:t>STAR Web App Advantages</a:t>
            </a:r>
          </a:p>
          <a:p>
            <a:r>
              <a:rPr lang="en-US" sz="3200" b="1" dirty="0">
                <a:solidFill>
                  <a:schemeClr val="bg1"/>
                </a:solidFill>
                <a:highlight>
                  <a:srgbClr val="008000"/>
                </a:highlight>
              </a:rPr>
              <a:t>STAR Field Form Procedures</a:t>
            </a:r>
          </a:p>
          <a:p>
            <a:r>
              <a:rPr lang="en-US" sz="3200" b="1" dirty="0">
                <a:solidFill>
                  <a:schemeClr val="bg1"/>
                </a:solidFill>
                <a:highlight>
                  <a:srgbClr val="008000"/>
                </a:highlight>
              </a:rPr>
              <a:t>STAR Verification Process</a:t>
            </a:r>
          </a:p>
        </p:txBody>
      </p:sp>
      <p:pic>
        <p:nvPicPr>
          <p:cNvPr id="5" name="Picture 4" descr="Logo&#10;&#10;Description automatically generated">
            <a:extLst>
              <a:ext uri="{FF2B5EF4-FFF2-40B4-BE49-F238E27FC236}">
                <a16:creationId xmlns:a16="http://schemas.microsoft.com/office/drawing/2014/main" id="{AC301A08-E331-5EAE-D17B-D99062A1D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1947" y="339865"/>
            <a:ext cx="1611694" cy="1541980"/>
          </a:xfrm>
          <a:prstGeom prst="rect">
            <a:avLst/>
          </a:prstGeom>
        </p:spPr>
      </p:pic>
      <p:sp>
        <p:nvSpPr>
          <p:cNvPr id="6" name="Slide Number Placeholder 5">
            <a:extLst>
              <a:ext uri="{FF2B5EF4-FFF2-40B4-BE49-F238E27FC236}">
                <a16:creationId xmlns:a16="http://schemas.microsoft.com/office/drawing/2014/main" id="{A450198A-9562-9720-2BA5-9C7A821FF642}"/>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137819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CA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F52-77A9-C436-12E1-E7BB26E6023B}"/>
              </a:ext>
            </a:extLst>
          </p:cNvPr>
          <p:cNvSpPr>
            <a:spLocks noGrp="1"/>
          </p:cNvSpPr>
          <p:nvPr>
            <p:ph type="title"/>
          </p:nvPr>
        </p:nvSpPr>
        <p:spPr/>
        <p:txBody>
          <a:bodyPr/>
          <a:lstStyle/>
          <a:p>
            <a:r>
              <a:rPr lang="en-US" b="1" dirty="0"/>
              <a:t>STAR Introduction</a:t>
            </a:r>
          </a:p>
        </p:txBody>
      </p:sp>
      <p:sp>
        <p:nvSpPr>
          <p:cNvPr id="3" name="Content Placeholder 2">
            <a:extLst>
              <a:ext uri="{FF2B5EF4-FFF2-40B4-BE49-F238E27FC236}">
                <a16:creationId xmlns:a16="http://schemas.microsoft.com/office/drawing/2014/main" id="{95F4973C-8674-611A-1139-CF70E18B1C3C}"/>
              </a:ext>
            </a:extLst>
          </p:cNvPr>
          <p:cNvSpPr>
            <a:spLocks noGrp="1"/>
          </p:cNvSpPr>
          <p:nvPr>
            <p:ph idx="1"/>
          </p:nvPr>
        </p:nvSpPr>
        <p:spPr>
          <a:xfrm>
            <a:off x="816429" y="2129246"/>
            <a:ext cx="7373960" cy="4038600"/>
          </a:xfrm>
        </p:spPr>
        <p:txBody>
          <a:bodyPr vert="horz" lIns="91440" tIns="45720" rIns="91440" bIns="45720" rtlCol="0" anchor="t">
            <a:normAutofit/>
          </a:bodyPr>
          <a:lstStyle/>
          <a:p>
            <a:r>
              <a:rPr lang="en-US" dirty="0">
                <a:ea typeface="+mn-lt"/>
                <a:cs typeface="+mn-lt"/>
              </a:rPr>
              <a:t>STAR is a free, accessible, and voluntary nationwide tool to assist farmers in evaluating their conservation practices on individual fields</a:t>
            </a:r>
            <a:endParaRPr lang="en-US" dirty="0"/>
          </a:p>
          <a:p>
            <a:r>
              <a:rPr lang="en-US" dirty="0">
                <a:ea typeface="+mn-lt"/>
                <a:cs typeface="+mn-lt"/>
              </a:rPr>
              <a:t>Based on practices, a field is scored and rated from 1 to 5 STARs </a:t>
            </a:r>
            <a:endParaRPr lang="en-US" dirty="0"/>
          </a:p>
          <a:p>
            <a:r>
              <a:rPr lang="en-US" dirty="0">
                <a:ea typeface="+mn-lt"/>
                <a:cs typeface="+mn-lt"/>
              </a:rPr>
              <a:t>STAR ratings encourage farmers to use management practices that reduce nutrient and soil losses from their fields </a:t>
            </a:r>
            <a:endParaRPr lang="en-US" dirty="0"/>
          </a:p>
          <a:p>
            <a:r>
              <a:rPr lang="en-US" dirty="0">
                <a:ea typeface="+mn-lt"/>
                <a:cs typeface="+mn-lt"/>
              </a:rPr>
              <a:t>Program will help reduce the nutrient and soil losses from farmland over larger areas in addition to showcasing improved soil health on the same scale</a:t>
            </a:r>
            <a:endParaRPr lang="en-US" dirty="0"/>
          </a:p>
          <a:p>
            <a:endParaRPr lang="en-US" dirty="0"/>
          </a:p>
        </p:txBody>
      </p:sp>
      <p:pic>
        <p:nvPicPr>
          <p:cNvPr id="5" name="Picture 4" descr="Logo&#10;&#10;Description automatically generated">
            <a:extLst>
              <a:ext uri="{FF2B5EF4-FFF2-40B4-BE49-F238E27FC236}">
                <a16:creationId xmlns:a16="http://schemas.microsoft.com/office/drawing/2014/main" id="{196B2A40-5DF6-D463-0B0C-A35260B57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947" y="339865"/>
            <a:ext cx="1611694" cy="1541980"/>
          </a:xfrm>
          <a:prstGeom prst="rect">
            <a:avLst/>
          </a:prstGeom>
        </p:spPr>
      </p:pic>
      <p:pic>
        <p:nvPicPr>
          <p:cNvPr id="7" name="Picture 6" descr="A picture containing text, fence&#10;&#10;Description automatically generated">
            <a:extLst>
              <a:ext uri="{FF2B5EF4-FFF2-40B4-BE49-F238E27FC236}">
                <a16:creationId xmlns:a16="http://schemas.microsoft.com/office/drawing/2014/main" id="{AF635785-9F62-75F6-ECED-448D343642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389" y="2377209"/>
            <a:ext cx="3324541" cy="2938090"/>
          </a:xfrm>
          <a:prstGeom prst="rect">
            <a:avLst/>
          </a:prstGeom>
          <a:ln w="38100">
            <a:solidFill>
              <a:srgbClr val="0D6938"/>
            </a:solidFill>
          </a:ln>
        </p:spPr>
      </p:pic>
      <p:sp>
        <p:nvSpPr>
          <p:cNvPr id="4" name="Slide Number Placeholder 3">
            <a:extLst>
              <a:ext uri="{FF2B5EF4-FFF2-40B4-BE49-F238E27FC236}">
                <a16:creationId xmlns:a16="http://schemas.microsoft.com/office/drawing/2014/main" id="{48A23DCD-2C71-4A50-BAF2-BA52D9A776DE}"/>
              </a:ext>
            </a:extLst>
          </p:cNvPr>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195334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CA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F52-77A9-C436-12E1-E7BB26E6023B}"/>
              </a:ext>
            </a:extLst>
          </p:cNvPr>
          <p:cNvSpPr>
            <a:spLocks noGrp="1"/>
          </p:cNvSpPr>
          <p:nvPr>
            <p:ph type="title"/>
          </p:nvPr>
        </p:nvSpPr>
        <p:spPr/>
        <p:txBody>
          <a:bodyPr/>
          <a:lstStyle/>
          <a:p>
            <a:r>
              <a:rPr lang="en-US" b="1" dirty="0">
                <a:ea typeface="+mj-lt"/>
                <a:cs typeface="+mj-lt"/>
              </a:rPr>
              <a:t>STAR Introduction</a:t>
            </a:r>
          </a:p>
        </p:txBody>
      </p:sp>
      <p:sp>
        <p:nvSpPr>
          <p:cNvPr id="3" name="Content Placeholder 2">
            <a:extLst>
              <a:ext uri="{FF2B5EF4-FFF2-40B4-BE49-F238E27FC236}">
                <a16:creationId xmlns:a16="http://schemas.microsoft.com/office/drawing/2014/main" id="{95F4973C-8674-611A-1139-CF70E18B1C3C}"/>
              </a:ext>
            </a:extLst>
          </p:cNvPr>
          <p:cNvSpPr>
            <a:spLocks noGrp="1"/>
          </p:cNvSpPr>
          <p:nvPr>
            <p:ph idx="1"/>
          </p:nvPr>
        </p:nvSpPr>
        <p:spPr>
          <a:xfrm>
            <a:off x="801511" y="1881845"/>
            <a:ext cx="7793226" cy="4038600"/>
          </a:xfrm>
        </p:spPr>
        <p:txBody>
          <a:bodyPr vert="horz" lIns="91440" tIns="45720" rIns="91440" bIns="45720" rtlCol="0" anchor="t">
            <a:normAutofit/>
          </a:bodyPr>
          <a:lstStyle/>
          <a:p>
            <a:r>
              <a:rPr lang="en-US" dirty="0">
                <a:ea typeface="+mn-lt"/>
                <a:cs typeface="+mn-lt"/>
              </a:rPr>
              <a:t>Created by the Champaign County Soil and Water Conservation District</a:t>
            </a:r>
            <a:endParaRPr lang="en-US" dirty="0"/>
          </a:p>
          <a:p>
            <a:r>
              <a:rPr lang="en-US" dirty="0">
                <a:ea typeface="+mn-lt"/>
                <a:cs typeface="+mn-lt"/>
              </a:rPr>
              <a:t>Developed in 2017 to contribute to Nutrient Loss Reduction Strategy (NLRS) goals</a:t>
            </a:r>
            <a:endParaRPr lang="en-US" dirty="0"/>
          </a:p>
          <a:p>
            <a:r>
              <a:rPr lang="en-US" dirty="0">
                <a:ea typeface="+mn-lt"/>
                <a:cs typeface="+mn-lt"/>
              </a:rPr>
              <a:t>73 soil and water conservation districts are STAR Licensees </a:t>
            </a:r>
            <a:endParaRPr lang="en-US" dirty="0"/>
          </a:p>
          <a:p>
            <a:r>
              <a:rPr lang="en-US" dirty="0">
                <a:ea typeface="+mn-lt"/>
                <a:cs typeface="+mn-lt"/>
              </a:rPr>
              <a:t>STAR Affiliates: Iowa, Missouri, and Colorado</a:t>
            </a:r>
          </a:p>
          <a:p>
            <a:r>
              <a:rPr lang="en-US" dirty="0">
                <a:ea typeface="+mn-lt"/>
                <a:cs typeface="+mn-lt"/>
              </a:rPr>
              <a:t>More details can be found at </a:t>
            </a:r>
            <a:r>
              <a:rPr lang="en-US" dirty="0">
                <a:solidFill>
                  <a:srgbClr val="0070C0"/>
                </a:solidFill>
                <a:ea typeface="+mn-lt"/>
                <a:cs typeface="+mn-lt"/>
                <a:hlinkClick r:id="rId3">
                  <a:extLst>
                    <a:ext uri="{A12FA001-AC4F-418D-AE19-62706E023703}">
                      <ahyp:hlinkClr xmlns:ahyp="http://schemas.microsoft.com/office/drawing/2018/hyperlinkcolor" val="tx"/>
                    </a:ext>
                  </a:extLst>
                </a:hlinkClick>
              </a:rPr>
              <a:t>www.starfreetool.com</a:t>
            </a:r>
            <a:r>
              <a:rPr lang="en-US" dirty="0">
                <a:solidFill>
                  <a:srgbClr val="0070C0"/>
                </a:solidFill>
                <a:ea typeface="+mn-lt"/>
                <a:cs typeface="+mn-lt"/>
              </a:rPr>
              <a:t> </a:t>
            </a:r>
            <a:endParaRPr lang="en-US" dirty="0">
              <a:solidFill>
                <a:srgbClr val="0070C0"/>
              </a:solidFill>
            </a:endParaRPr>
          </a:p>
          <a:p>
            <a:endParaRPr lang="en-US" dirty="0"/>
          </a:p>
        </p:txBody>
      </p:sp>
      <p:pic>
        <p:nvPicPr>
          <p:cNvPr id="5" name="Picture 4" descr="Logo&#10;&#10;Description automatically generated">
            <a:extLst>
              <a:ext uri="{FF2B5EF4-FFF2-40B4-BE49-F238E27FC236}">
                <a16:creationId xmlns:a16="http://schemas.microsoft.com/office/drawing/2014/main" id="{C546FDEA-D290-5F79-E923-B519E9EA0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1947" y="339865"/>
            <a:ext cx="1611694" cy="1541980"/>
          </a:xfrm>
          <a:prstGeom prst="rect">
            <a:avLst/>
          </a:prstGeom>
        </p:spPr>
      </p:pic>
      <p:pic>
        <p:nvPicPr>
          <p:cNvPr id="6" name="Picture 6" descr="A person holding a sign&#10;&#10;Description automatically generated">
            <a:extLst>
              <a:ext uri="{FF2B5EF4-FFF2-40B4-BE49-F238E27FC236}">
                <a16:creationId xmlns:a16="http://schemas.microsoft.com/office/drawing/2014/main" id="{E9A468AE-1AF8-7FA0-1969-3317A4F562D4}"/>
              </a:ext>
            </a:extLst>
          </p:cNvPr>
          <p:cNvPicPr>
            <a:picLocks noChangeAspect="1"/>
          </p:cNvPicPr>
          <p:nvPr/>
        </p:nvPicPr>
        <p:blipFill>
          <a:blip r:embed="rId5"/>
          <a:stretch>
            <a:fillRect/>
          </a:stretch>
        </p:blipFill>
        <p:spPr>
          <a:xfrm>
            <a:off x="8904194" y="2438400"/>
            <a:ext cx="2743200" cy="2743200"/>
          </a:xfrm>
          <a:prstGeom prst="rect">
            <a:avLst/>
          </a:prstGeom>
          <a:ln w="28575">
            <a:solidFill>
              <a:srgbClr val="0D6938"/>
            </a:solidFill>
          </a:ln>
        </p:spPr>
      </p:pic>
      <p:sp>
        <p:nvSpPr>
          <p:cNvPr id="7" name="TextBox 6">
            <a:extLst>
              <a:ext uri="{FF2B5EF4-FFF2-40B4-BE49-F238E27FC236}">
                <a16:creationId xmlns:a16="http://schemas.microsoft.com/office/drawing/2014/main" id="{7DF31A8C-030B-2D9F-7886-3F43BBF07AE1}"/>
              </a:ext>
            </a:extLst>
          </p:cNvPr>
          <p:cNvSpPr txBox="1"/>
          <p:nvPr/>
        </p:nvSpPr>
        <p:spPr>
          <a:xfrm>
            <a:off x="8901288" y="524651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i="1" dirty="0"/>
              <a:t>Joe Rothermel</a:t>
            </a:r>
            <a:endParaRPr lang="en-US" dirty="0"/>
          </a:p>
          <a:p>
            <a:pPr algn="r"/>
            <a:r>
              <a:rPr lang="en-US" i="1" dirty="0"/>
              <a:t>Champaign SWCD Director &amp; STAR Co-founder</a:t>
            </a:r>
          </a:p>
        </p:txBody>
      </p:sp>
      <p:sp>
        <p:nvSpPr>
          <p:cNvPr id="4" name="Slide Number Placeholder 3">
            <a:extLst>
              <a:ext uri="{FF2B5EF4-FFF2-40B4-BE49-F238E27FC236}">
                <a16:creationId xmlns:a16="http://schemas.microsoft.com/office/drawing/2014/main" id="{EF397D8C-3DBF-7EF8-0B05-35BE9E061B9B}"/>
              </a:ext>
            </a:extLst>
          </p:cNvPr>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53526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CA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F52-77A9-C436-12E1-E7BB26E6023B}"/>
              </a:ext>
            </a:extLst>
          </p:cNvPr>
          <p:cNvSpPr>
            <a:spLocks noGrp="1"/>
          </p:cNvSpPr>
          <p:nvPr>
            <p:ph type="title"/>
          </p:nvPr>
        </p:nvSpPr>
        <p:spPr/>
        <p:txBody>
          <a:bodyPr/>
          <a:lstStyle/>
          <a:p>
            <a:r>
              <a:rPr lang="en-US" b="1" dirty="0">
                <a:ea typeface="+mj-lt"/>
                <a:cs typeface="+mj-lt"/>
              </a:rPr>
              <a:t>STAR Introduction</a:t>
            </a:r>
          </a:p>
        </p:txBody>
      </p:sp>
      <p:sp>
        <p:nvSpPr>
          <p:cNvPr id="3" name="Content Placeholder 2">
            <a:extLst>
              <a:ext uri="{FF2B5EF4-FFF2-40B4-BE49-F238E27FC236}">
                <a16:creationId xmlns:a16="http://schemas.microsoft.com/office/drawing/2014/main" id="{95F4973C-8674-611A-1139-CF70E18B1C3C}"/>
              </a:ext>
            </a:extLst>
          </p:cNvPr>
          <p:cNvSpPr>
            <a:spLocks noGrp="1"/>
          </p:cNvSpPr>
          <p:nvPr>
            <p:ph idx="1"/>
          </p:nvPr>
        </p:nvSpPr>
        <p:spPr/>
        <p:txBody>
          <a:bodyPr vert="horz" lIns="91440" tIns="45720" rIns="91440" bIns="45720" rtlCol="0" anchor="t">
            <a:normAutofit/>
          </a:bodyPr>
          <a:lstStyle/>
          <a:p>
            <a:r>
              <a:rPr lang="en-US" dirty="0"/>
              <a:t>Bonus: STAR Farmers can request free field signs!</a:t>
            </a:r>
          </a:p>
        </p:txBody>
      </p:sp>
      <p:pic>
        <p:nvPicPr>
          <p:cNvPr id="5" name="Picture 4" descr="Logo&#10;&#10;Description automatically generated">
            <a:extLst>
              <a:ext uri="{FF2B5EF4-FFF2-40B4-BE49-F238E27FC236}">
                <a16:creationId xmlns:a16="http://schemas.microsoft.com/office/drawing/2014/main" id="{5484B33E-8ECD-79E0-21FB-CA4592727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947" y="339865"/>
            <a:ext cx="1611694" cy="1541980"/>
          </a:xfrm>
          <a:prstGeom prst="rect">
            <a:avLst/>
          </a:prstGeom>
        </p:spPr>
      </p:pic>
      <p:pic>
        <p:nvPicPr>
          <p:cNvPr id="6" name="Picture 5" descr="A picture containing grass, sky, outdoor, green&#10;&#10;Description automatically generated">
            <a:extLst>
              <a:ext uri="{FF2B5EF4-FFF2-40B4-BE49-F238E27FC236}">
                <a16:creationId xmlns:a16="http://schemas.microsoft.com/office/drawing/2014/main" id="{1D2DE51F-C596-8287-E522-0771C54F389F}"/>
              </a:ext>
            </a:extLst>
          </p:cNvPr>
          <p:cNvPicPr>
            <a:picLocks noChangeAspect="1"/>
          </p:cNvPicPr>
          <p:nvPr/>
        </p:nvPicPr>
        <p:blipFill>
          <a:blip r:embed="rId4"/>
          <a:stretch>
            <a:fillRect/>
          </a:stretch>
        </p:blipFill>
        <p:spPr>
          <a:xfrm>
            <a:off x="8188797" y="3844541"/>
            <a:ext cx="3758903" cy="2791161"/>
          </a:xfrm>
          <a:prstGeom prst="rect">
            <a:avLst/>
          </a:prstGeom>
          <a:ln>
            <a:solidFill>
              <a:srgbClr val="0D6938"/>
            </a:solidFill>
          </a:ln>
        </p:spPr>
      </p:pic>
      <p:pic>
        <p:nvPicPr>
          <p:cNvPr id="7" name="Picture 7">
            <a:extLst>
              <a:ext uri="{FF2B5EF4-FFF2-40B4-BE49-F238E27FC236}">
                <a16:creationId xmlns:a16="http://schemas.microsoft.com/office/drawing/2014/main" id="{4B54D372-8D94-2C87-A582-99C98FC674EE}"/>
              </a:ext>
            </a:extLst>
          </p:cNvPr>
          <p:cNvPicPr>
            <a:picLocks noChangeAspect="1"/>
          </p:cNvPicPr>
          <p:nvPr/>
        </p:nvPicPr>
        <p:blipFill>
          <a:blip r:embed="rId5"/>
          <a:stretch>
            <a:fillRect/>
          </a:stretch>
        </p:blipFill>
        <p:spPr>
          <a:xfrm>
            <a:off x="10058400" y="2467534"/>
            <a:ext cx="1891554" cy="1373843"/>
          </a:xfrm>
          <a:prstGeom prst="rect">
            <a:avLst/>
          </a:prstGeom>
          <a:ln>
            <a:solidFill>
              <a:srgbClr val="0D6938"/>
            </a:solidFill>
          </a:ln>
        </p:spPr>
      </p:pic>
      <p:pic>
        <p:nvPicPr>
          <p:cNvPr id="8" name="Picture 8">
            <a:extLst>
              <a:ext uri="{FF2B5EF4-FFF2-40B4-BE49-F238E27FC236}">
                <a16:creationId xmlns:a16="http://schemas.microsoft.com/office/drawing/2014/main" id="{B0B3AE09-1BDD-9DEC-5820-BC7E98F467ED}"/>
              </a:ext>
            </a:extLst>
          </p:cNvPr>
          <p:cNvPicPr>
            <a:picLocks noChangeAspect="1"/>
          </p:cNvPicPr>
          <p:nvPr/>
        </p:nvPicPr>
        <p:blipFill>
          <a:blip r:embed="rId6"/>
          <a:stretch>
            <a:fillRect/>
          </a:stretch>
        </p:blipFill>
        <p:spPr>
          <a:xfrm>
            <a:off x="8175709" y="1290637"/>
            <a:ext cx="1874744" cy="2551019"/>
          </a:xfrm>
          <a:prstGeom prst="rect">
            <a:avLst/>
          </a:prstGeom>
          <a:ln>
            <a:solidFill>
              <a:srgbClr val="0D6938"/>
            </a:solidFill>
          </a:ln>
        </p:spPr>
      </p:pic>
      <p:pic>
        <p:nvPicPr>
          <p:cNvPr id="9" name="Picture 9">
            <a:extLst>
              <a:ext uri="{FF2B5EF4-FFF2-40B4-BE49-F238E27FC236}">
                <a16:creationId xmlns:a16="http://schemas.microsoft.com/office/drawing/2014/main" id="{EA2079EB-E2AD-373C-E567-5B4440643059}"/>
              </a:ext>
            </a:extLst>
          </p:cNvPr>
          <p:cNvPicPr>
            <a:picLocks noChangeAspect="1"/>
          </p:cNvPicPr>
          <p:nvPr/>
        </p:nvPicPr>
        <p:blipFill>
          <a:blip r:embed="rId7"/>
          <a:stretch>
            <a:fillRect/>
          </a:stretch>
        </p:blipFill>
        <p:spPr>
          <a:xfrm>
            <a:off x="5448891" y="2972786"/>
            <a:ext cx="2726080" cy="3657454"/>
          </a:xfrm>
          <a:prstGeom prst="rect">
            <a:avLst/>
          </a:prstGeom>
          <a:ln>
            <a:solidFill>
              <a:srgbClr val="0D6938"/>
            </a:solidFill>
          </a:ln>
        </p:spPr>
      </p:pic>
      <p:pic>
        <p:nvPicPr>
          <p:cNvPr id="10" name="Picture 10">
            <a:extLst>
              <a:ext uri="{FF2B5EF4-FFF2-40B4-BE49-F238E27FC236}">
                <a16:creationId xmlns:a16="http://schemas.microsoft.com/office/drawing/2014/main" id="{A2B8A162-E8B1-18D1-C8CD-209E7A39E392}"/>
              </a:ext>
            </a:extLst>
          </p:cNvPr>
          <p:cNvPicPr>
            <a:picLocks noChangeAspect="1"/>
          </p:cNvPicPr>
          <p:nvPr/>
        </p:nvPicPr>
        <p:blipFill>
          <a:blip r:embed="rId8"/>
          <a:stretch>
            <a:fillRect/>
          </a:stretch>
        </p:blipFill>
        <p:spPr>
          <a:xfrm>
            <a:off x="2707341" y="2968012"/>
            <a:ext cx="2743200" cy="3650400"/>
          </a:xfrm>
          <a:prstGeom prst="rect">
            <a:avLst/>
          </a:prstGeom>
          <a:ln>
            <a:solidFill>
              <a:srgbClr val="0D6938"/>
            </a:solidFill>
          </a:ln>
        </p:spPr>
      </p:pic>
      <p:pic>
        <p:nvPicPr>
          <p:cNvPr id="4" name="Picture 11">
            <a:extLst>
              <a:ext uri="{FF2B5EF4-FFF2-40B4-BE49-F238E27FC236}">
                <a16:creationId xmlns:a16="http://schemas.microsoft.com/office/drawing/2014/main" id="{8C625F72-0452-D378-0452-82C4EE640509}"/>
              </a:ext>
            </a:extLst>
          </p:cNvPr>
          <p:cNvPicPr>
            <a:picLocks noChangeAspect="1"/>
          </p:cNvPicPr>
          <p:nvPr/>
        </p:nvPicPr>
        <p:blipFill>
          <a:blip r:embed="rId9"/>
          <a:stretch>
            <a:fillRect/>
          </a:stretch>
        </p:blipFill>
        <p:spPr>
          <a:xfrm>
            <a:off x="237067" y="2979793"/>
            <a:ext cx="2475089" cy="3650080"/>
          </a:xfrm>
          <a:prstGeom prst="rect">
            <a:avLst/>
          </a:prstGeom>
          <a:ln>
            <a:solidFill>
              <a:srgbClr val="0D6938"/>
            </a:solidFill>
          </a:ln>
        </p:spPr>
      </p:pic>
      <p:sp>
        <p:nvSpPr>
          <p:cNvPr id="11" name="Slide Number Placeholder 10">
            <a:extLst>
              <a:ext uri="{FF2B5EF4-FFF2-40B4-BE49-F238E27FC236}">
                <a16:creationId xmlns:a16="http://schemas.microsoft.com/office/drawing/2014/main" id="{05714745-34E4-D793-DE87-96D23927D6AE}"/>
              </a:ext>
            </a:extLst>
          </p:cNvPr>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263096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CA3B"/>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9939824-077C-0E72-D8B4-318C380D6F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5672" y="259990"/>
            <a:ext cx="4916574" cy="6362626"/>
          </a:xfrm>
          <a:ln>
            <a:solidFill>
              <a:schemeClr val="tx1"/>
            </a:solidFill>
          </a:ln>
        </p:spPr>
      </p:pic>
      <p:pic>
        <p:nvPicPr>
          <p:cNvPr id="8" name="Picture 7">
            <a:extLst>
              <a:ext uri="{FF2B5EF4-FFF2-40B4-BE49-F238E27FC236}">
                <a16:creationId xmlns:a16="http://schemas.microsoft.com/office/drawing/2014/main" id="{C390FF57-28EB-0475-9934-CC575DD78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2246" y="259990"/>
            <a:ext cx="4916574" cy="6362624"/>
          </a:xfrm>
          <a:prstGeom prst="rect">
            <a:avLst/>
          </a:prstGeom>
          <a:ln>
            <a:solidFill>
              <a:schemeClr val="tx1"/>
            </a:solidFill>
          </a:ln>
        </p:spPr>
      </p:pic>
      <p:sp>
        <p:nvSpPr>
          <p:cNvPr id="10" name="Title 9">
            <a:extLst>
              <a:ext uri="{FF2B5EF4-FFF2-40B4-BE49-F238E27FC236}">
                <a16:creationId xmlns:a16="http://schemas.microsoft.com/office/drawing/2014/main" id="{04726D97-3CE6-F16B-6B79-F7E82C790300}"/>
              </a:ext>
            </a:extLst>
          </p:cNvPr>
          <p:cNvSpPr>
            <a:spLocks noGrp="1"/>
          </p:cNvSpPr>
          <p:nvPr>
            <p:ph type="title"/>
          </p:nvPr>
        </p:nvSpPr>
        <p:spPr>
          <a:xfrm>
            <a:off x="403844" y="1141863"/>
            <a:ext cx="1721828" cy="1356360"/>
          </a:xfrm>
        </p:spPr>
        <p:txBody>
          <a:bodyPr>
            <a:normAutofit fontScale="90000"/>
          </a:bodyPr>
          <a:lstStyle/>
          <a:p>
            <a:r>
              <a:rPr lang="en-US" dirty="0"/>
              <a:t>PDF Field Form</a:t>
            </a:r>
          </a:p>
        </p:txBody>
      </p:sp>
      <p:sp>
        <p:nvSpPr>
          <p:cNvPr id="2" name="Title 9">
            <a:extLst>
              <a:ext uri="{FF2B5EF4-FFF2-40B4-BE49-F238E27FC236}">
                <a16:creationId xmlns:a16="http://schemas.microsoft.com/office/drawing/2014/main" id="{9A7DABD3-1678-B22E-5EF4-53615DD06D4F}"/>
              </a:ext>
            </a:extLst>
          </p:cNvPr>
          <p:cNvSpPr txBox="1">
            <a:spLocks/>
          </p:cNvSpPr>
          <p:nvPr/>
        </p:nvSpPr>
        <p:spPr>
          <a:xfrm>
            <a:off x="252847" y="3487398"/>
            <a:ext cx="1872825" cy="13563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*CY22 runs 7/1/22-1/31/23</a:t>
            </a:r>
          </a:p>
        </p:txBody>
      </p:sp>
      <p:sp>
        <p:nvSpPr>
          <p:cNvPr id="3" name="Slide Number Placeholder 2">
            <a:extLst>
              <a:ext uri="{FF2B5EF4-FFF2-40B4-BE49-F238E27FC236}">
                <a16:creationId xmlns:a16="http://schemas.microsoft.com/office/drawing/2014/main" id="{0A2C43F6-241D-B023-C7AE-1181B028786D}"/>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137272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CA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F52-77A9-C436-12E1-E7BB26E6023B}"/>
              </a:ext>
            </a:extLst>
          </p:cNvPr>
          <p:cNvSpPr>
            <a:spLocks noGrp="1"/>
          </p:cNvSpPr>
          <p:nvPr>
            <p:ph type="title"/>
          </p:nvPr>
        </p:nvSpPr>
        <p:spPr/>
        <p:txBody>
          <a:bodyPr>
            <a:normAutofit/>
          </a:bodyPr>
          <a:lstStyle/>
          <a:p>
            <a:r>
              <a:rPr lang="en-US" sz="3200" b="1" dirty="0"/>
              <a:t>First (And Best) Method: STAR Web App!</a:t>
            </a:r>
          </a:p>
        </p:txBody>
      </p:sp>
      <p:sp>
        <p:nvSpPr>
          <p:cNvPr id="8" name="Content Placeholder 7">
            <a:extLst>
              <a:ext uri="{FF2B5EF4-FFF2-40B4-BE49-F238E27FC236}">
                <a16:creationId xmlns:a16="http://schemas.microsoft.com/office/drawing/2014/main" id="{21CB7E26-2036-A664-E411-50BBF9C48CC1}"/>
              </a:ext>
            </a:extLst>
          </p:cNvPr>
          <p:cNvSpPr>
            <a:spLocks noGrp="1"/>
          </p:cNvSpPr>
          <p:nvPr>
            <p:ph idx="1"/>
          </p:nvPr>
        </p:nvSpPr>
        <p:spPr>
          <a:xfrm>
            <a:off x="1143000" y="2057400"/>
            <a:ext cx="9872871" cy="1160408"/>
          </a:xfrm>
        </p:spPr>
        <p:txBody>
          <a:bodyPr>
            <a:normAutofit/>
          </a:bodyPr>
          <a:lstStyle/>
          <a:p>
            <a:r>
              <a:rPr lang="en-US" dirty="0"/>
              <a:t>For CY22: Open for entries 7/1/22 through 1/31/23</a:t>
            </a:r>
          </a:p>
        </p:txBody>
      </p:sp>
      <p:pic>
        <p:nvPicPr>
          <p:cNvPr id="5" name="Picture 4" descr="Logo&#10;&#10;Description automatically generated">
            <a:extLst>
              <a:ext uri="{FF2B5EF4-FFF2-40B4-BE49-F238E27FC236}">
                <a16:creationId xmlns:a16="http://schemas.microsoft.com/office/drawing/2014/main" id="{196B2A40-5DF6-D463-0B0C-A35260B57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947" y="339865"/>
            <a:ext cx="1611694" cy="1541980"/>
          </a:xfrm>
          <a:prstGeom prst="rect">
            <a:avLst/>
          </a:prstGeom>
        </p:spPr>
      </p:pic>
      <p:pic>
        <p:nvPicPr>
          <p:cNvPr id="10" name="Picture 9">
            <a:extLst>
              <a:ext uri="{FF2B5EF4-FFF2-40B4-BE49-F238E27FC236}">
                <a16:creationId xmlns:a16="http://schemas.microsoft.com/office/drawing/2014/main" id="{63248EF6-028D-EB90-D700-5AA25E8C329A}"/>
              </a:ext>
            </a:extLst>
          </p:cNvPr>
          <p:cNvPicPr>
            <a:picLocks noChangeAspect="1"/>
          </p:cNvPicPr>
          <p:nvPr/>
        </p:nvPicPr>
        <p:blipFill>
          <a:blip r:embed="rId4"/>
          <a:stretch>
            <a:fillRect/>
          </a:stretch>
        </p:blipFill>
        <p:spPr>
          <a:xfrm>
            <a:off x="3511667" y="3217808"/>
            <a:ext cx="5168665" cy="3238363"/>
          </a:xfrm>
          <a:prstGeom prst="rect">
            <a:avLst/>
          </a:prstGeom>
          <a:ln>
            <a:solidFill>
              <a:schemeClr val="tx1"/>
            </a:solidFill>
          </a:ln>
        </p:spPr>
      </p:pic>
      <p:sp>
        <p:nvSpPr>
          <p:cNvPr id="3" name="Slide Number Placeholder 2">
            <a:extLst>
              <a:ext uri="{FF2B5EF4-FFF2-40B4-BE49-F238E27FC236}">
                <a16:creationId xmlns:a16="http://schemas.microsoft.com/office/drawing/2014/main" id="{703E091F-B98C-EB1C-F822-85D2AF2AEDF5}"/>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363003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CA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F52-77A9-C436-12E1-E7BB26E6023B}"/>
              </a:ext>
            </a:extLst>
          </p:cNvPr>
          <p:cNvSpPr>
            <a:spLocks noGrp="1"/>
          </p:cNvSpPr>
          <p:nvPr>
            <p:ph type="title"/>
          </p:nvPr>
        </p:nvSpPr>
        <p:spPr/>
        <p:txBody>
          <a:bodyPr/>
          <a:lstStyle/>
          <a:p>
            <a:r>
              <a:rPr lang="en-US" b="1" dirty="0"/>
              <a:t>STAR Web App Advantages</a:t>
            </a:r>
          </a:p>
        </p:txBody>
      </p:sp>
      <p:sp>
        <p:nvSpPr>
          <p:cNvPr id="3" name="Content Placeholder 2">
            <a:extLst>
              <a:ext uri="{FF2B5EF4-FFF2-40B4-BE49-F238E27FC236}">
                <a16:creationId xmlns:a16="http://schemas.microsoft.com/office/drawing/2014/main" id="{95F4973C-8674-611A-1139-CF70E18B1C3C}"/>
              </a:ext>
            </a:extLst>
          </p:cNvPr>
          <p:cNvSpPr>
            <a:spLocks noGrp="1"/>
          </p:cNvSpPr>
          <p:nvPr>
            <p:ph idx="1"/>
          </p:nvPr>
        </p:nvSpPr>
        <p:spPr>
          <a:xfrm>
            <a:off x="736600" y="1965960"/>
            <a:ext cx="9872871" cy="4038600"/>
          </a:xfrm>
        </p:spPr>
        <p:txBody>
          <a:bodyPr vert="horz" lIns="91440" tIns="45720" rIns="91440" bIns="45720" rtlCol="0" anchor="t">
            <a:normAutofit lnSpcReduction="10000"/>
          </a:bodyPr>
          <a:lstStyle/>
          <a:p>
            <a:r>
              <a:rPr lang="en-US" dirty="0"/>
              <a:t>Available on computers, tablets, and phones</a:t>
            </a:r>
          </a:p>
          <a:p>
            <a:r>
              <a:rPr lang="en-US" dirty="0"/>
              <a:t>Scoring done automatically​ and instantly</a:t>
            </a:r>
          </a:p>
          <a:p>
            <a:r>
              <a:rPr lang="en-US" dirty="0"/>
              <a:t>STAR Licensees (SWCDs) are given licensee access</a:t>
            </a:r>
          </a:p>
          <a:p>
            <a:r>
              <a:rPr lang="en-US" dirty="0"/>
              <a:t>STAR Licensees can download STAR Reports for each field</a:t>
            </a:r>
          </a:p>
          <a:p>
            <a:r>
              <a:rPr lang="en-US" dirty="0"/>
              <a:t>STAR Licensees can ‘tag’ fields to programs</a:t>
            </a:r>
          </a:p>
          <a:p>
            <a:r>
              <a:rPr lang="en-US" dirty="0"/>
              <a:t>Can track STAR participants year to year,                                                                                see county-level info​</a:t>
            </a:r>
          </a:p>
          <a:p>
            <a:r>
              <a:rPr lang="en-US" dirty="0"/>
              <a:t>Log in frequently to check participation​</a:t>
            </a:r>
          </a:p>
          <a:p>
            <a:r>
              <a:rPr lang="en-US" dirty="0"/>
              <a:t>https://app.starfreetool.com/​</a:t>
            </a:r>
          </a:p>
        </p:txBody>
      </p:sp>
      <p:pic>
        <p:nvPicPr>
          <p:cNvPr id="5" name="Picture 4" descr="Logo&#10;&#10;Description automatically generated">
            <a:extLst>
              <a:ext uri="{FF2B5EF4-FFF2-40B4-BE49-F238E27FC236}">
                <a16:creationId xmlns:a16="http://schemas.microsoft.com/office/drawing/2014/main" id="{196B2A40-5DF6-D463-0B0C-A35260B57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947" y="339865"/>
            <a:ext cx="1611694" cy="1541980"/>
          </a:xfrm>
          <a:prstGeom prst="rect">
            <a:avLst/>
          </a:prstGeom>
        </p:spPr>
      </p:pic>
      <p:pic>
        <p:nvPicPr>
          <p:cNvPr id="6" name="Picture 5">
            <a:extLst>
              <a:ext uri="{FF2B5EF4-FFF2-40B4-BE49-F238E27FC236}">
                <a16:creationId xmlns:a16="http://schemas.microsoft.com/office/drawing/2014/main" id="{ED66C5C0-A78A-FAB9-8417-1AFDE468DA61}"/>
              </a:ext>
            </a:extLst>
          </p:cNvPr>
          <p:cNvPicPr>
            <a:picLocks noChangeAspect="1"/>
          </p:cNvPicPr>
          <p:nvPr/>
        </p:nvPicPr>
        <p:blipFill>
          <a:blip r:embed="rId4"/>
          <a:stretch>
            <a:fillRect/>
          </a:stretch>
        </p:blipFill>
        <p:spPr>
          <a:xfrm>
            <a:off x="6178418" y="3828839"/>
            <a:ext cx="5665223" cy="2667000"/>
          </a:xfrm>
          <a:prstGeom prst="rect">
            <a:avLst/>
          </a:prstGeom>
        </p:spPr>
      </p:pic>
      <p:sp>
        <p:nvSpPr>
          <p:cNvPr id="4" name="Slide Number Placeholder 3">
            <a:extLst>
              <a:ext uri="{FF2B5EF4-FFF2-40B4-BE49-F238E27FC236}">
                <a16:creationId xmlns:a16="http://schemas.microsoft.com/office/drawing/2014/main" id="{30CF71D8-3AAC-6FFC-A9EA-C31BCE1EC0F4}"/>
              </a:ext>
            </a:extLst>
          </p:cNvPr>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348750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CA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F52-77A9-C436-12E1-E7BB26E6023B}"/>
              </a:ext>
            </a:extLst>
          </p:cNvPr>
          <p:cNvSpPr>
            <a:spLocks noGrp="1"/>
          </p:cNvSpPr>
          <p:nvPr>
            <p:ph type="title"/>
          </p:nvPr>
        </p:nvSpPr>
        <p:spPr/>
        <p:txBody>
          <a:bodyPr/>
          <a:lstStyle/>
          <a:p>
            <a:r>
              <a:rPr lang="en-US" b="1" dirty="0"/>
              <a:t>STAR Web App Advantages</a:t>
            </a:r>
          </a:p>
        </p:txBody>
      </p:sp>
      <p:sp>
        <p:nvSpPr>
          <p:cNvPr id="3" name="Content Placeholder 2">
            <a:extLst>
              <a:ext uri="{FF2B5EF4-FFF2-40B4-BE49-F238E27FC236}">
                <a16:creationId xmlns:a16="http://schemas.microsoft.com/office/drawing/2014/main" id="{95F4973C-8674-611A-1139-CF70E18B1C3C}"/>
              </a:ext>
            </a:extLst>
          </p:cNvPr>
          <p:cNvSpPr>
            <a:spLocks noGrp="1"/>
          </p:cNvSpPr>
          <p:nvPr>
            <p:ph idx="1"/>
          </p:nvPr>
        </p:nvSpPr>
        <p:spPr>
          <a:xfrm>
            <a:off x="770468" y="2055009"/>
            <a:ext cx="6926870" cy="2837032"/>
          </a:xfrm>
        </p:spPr>
        <p:txBody>
          <a:bodyPr vert="horz" lIns="91440" tIns="45720" rIns="91440" bIns="45720" rtlCol="0" anchor="t">
            <a:normAutofit fontScale="92500" lnSpcReduction="10000"/>
          </a:bodyPr>
          <a:lstStyle/>
          <a:p>
            <a:r>
              <a:rPr lang="en-US" dirty="0"/>
              <a:t>Important: Limits amount of farmer data going through email correspondence, as opposed to PDF option</a:t>
            </a:r>
          </a:p>
          <a:p>
            <a:r>
              <a:rPr lang="en-US" dirty="0"/>
              <a:t>Web App-exclusive features:</a:t>
            </a:r>
          </a:p>
          <a:p>
            <a:pPr lvl="1"/>
            <a:r>
              <a:rPr lang="en-US" dirty="0"/>
              <a:t>Autogenerating improvement plans</a:t>
            </a:r>
          </a:p>
          <a:p>
            <a:pPr lvl="1"/>
            <a:r>
              <a:rPr lang="en-US" dirty="0"/>
              <a:t>Request for technical assistance</a:t>
            </a:r>
          </a:p>
          <a:p>
            <a:pPr lvl="1"/>
            <a:r>
              <a:rPr lang="en-US" dirty="0"/>
              <a:t>Request for field signs</a:t>
            </a:r>
          </a:p>
          <a:p>
            <a:pPr lvl="1"/>
            <a:r>
              <a:rPr lang="en-US" dirty="0"/>
              <a:t>Split fields tool</a:t>
            </a:r>
          </a:p>
          <a:p>
            <a:r>
              <a:rPr lang="en-US" dirty="0"/>
              <a:t>STAR reports from the Web App submitted to the IDOA rep</a:t>
            </a:r>
          </a:p>
          <a:p>
            <a:pPr lvl="1"/>
            <a:endParaRPr lang="en-US" dirty="0"/>
          </a:p>
        </p:txBody>
      </p:sp>
      <p:pic>
        <p:nvPicPr>
          <p:cNvPr id="5" name="Picture 4" descr="Logo&#10;&#10;Description automatically generated">
            <a:extLst>
              <a:ext uri="{FF2B5EF4-FFF2-40B4-BE49-F238E27FC236}">
                <a16:creationId xmlns:a16="http://schemas.microsoft.com/office/drawing/2014/main" id="{196B2A40-5DF6-D463-0B0C-A35260B57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947" y="339865"/>
            <a:ext cx="1611694" cy="1541980"/>
          </a:xfrm>
          <a:prstGeom prst="rect">
            <a:avLst/>
          </a:prstGeom>
        </p:spPr>
      </p:pic>
      <p:pic>
        <p:nvPicPr>
          <p:cNvPr id="1028" name="Picture 4" descr="See the source image">
            <a:extLst>
              <a:ext uri="{FF2B5EF4-FFF2-40B4-BE49-F238E27FC236}">
                <a16:creationId xmlns:a16="http://schemas.microsoft.com/office/drawing/2014/main" id="{3A16A27A-7DD8-41D4-9404-479E7D3E8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95" y="4876288"/>
            <a:ext cx="2735310" cy="1655209"/>
          </a:xfrm>
          <a:prstGeom prst="rect">
            <a:avLst/>
          </a:prstGeom>
        </p:spPr>
        <p:style>
          <a:lnRef idx="2">
            <a:schemeClr val="dk1"/>
          </a:lnRef>
          <a:fillRef idx="1">
            <a:schemeClr val="lt1"/>
          </a:fillRef>
          <a:effectRef idx="0">
            <a:schemeClr val="dk1"/>
          </a:effectRef>
          <a:fontRef idx="minor">
            <a:schemeClr val="dk1"/>
          </a:fontRef>
        </p:style>
      </p:pic>
      <p:pic>
        <p:nvPicPr>
          <p:cNvPr id="7" name="Picture 6">
            <a:extLst>
              <a:ext uri="{FF2B5EF4-FFF2-40B4-BE49-F238E27FC236}">
                <a16:creationId xmlns:a16="http://schemas.microsoft.com/office/drawing/2014/main" id="{799E0076-8ED6-752D-89DF-0174E7AE57A1}"/>
              </a:ext>
            </a:extLst>
          </p:cNvPr>
          <p:cNvPicPr>
            <a:picLocks noChangeAspect="1"/>
          </p:cNvPicPr>
          <p:nvPr/>
        </p:nvPicPr>
        <p:blipFill>
          <a:blip r:embed="rId5"/>
          <a:stretch>
            <a:fillRect/>
          </a:stretch>
        </p:blipFill>
        <p:spPr>
          <a:xfrm>
            <a:off x="7697337" y="2614004"/>
            <a:ext cx="4146304" cy="3925093"/>
          </a:xfrm>
          <a:prstGeom prst="rect">
            <a:avLst/>
          </a:prstGeom>
          <a:ln>
            <a:solidFill>
              <a:schemeClr val="tx1"/>
            </a:solidFill>
          </a:ln>
        </p:spPr>
      </p:pic>
      <p:sp>
        <p:nvSpPr>
          <p:cNvPr id="4" name="Slide Number Placeholder 3">
            <a:extLst>
              <a:ext uri="{FF2B5EF4-FFF2-40B4-BE49-F238E27FC236}">
                <a16:creationId xmlns:a16="http://schemas.microsoft.com/office/drawing/2014/main" id="{1E176DA3-E57E-2D1A-0DFF-10C54FCAF383}"/>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105097934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645</TotalTime>
  <Words>2598</Words>
  <Application>Microsoft Office PowerPoint</Application>
  <PresentationFormat>Widescreen</PresentationFormat>
  <Paragraphs>150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Corbel</vt:lpstr>
      <vt:lpstr>Symbol</vt:lpstr>
      <vt:lpstr>Basis</vt:lpstr>
      <vt:lpstr>STAR Cy22 Training for new IDOA employees</vt:lpstr>
      <vt:lpstr>Agenda</vt:lpstr>
      <vt:lpstr>STAR Introduction</vt:lpstr>
      <vt:lpstr>STAR Introduction</vt:lpstr>
      <vt:lpstr>STAR Introduction</vt:lpstr>
      <vt:lpstr>PDF Field Form</vt:lpstr>
      <vt:lpstr>First (And Best) Method: STAR Web App!</vt:lpstr>
      <vt:lpstr>STAR Web App Advantages</vt:lpstr>
      <vt:lpstr>STAR Web App Advantages</vt:lpstr>
      <vt:lpstr>STAR Field Form Procedures</vt:lpstr>
      <vt:lpstr>STAR Verification</vt:lpstr>
      <vt:lpstr>Wrap Up –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CY21 STAR Updates</dc:title>
  <dc:creator>David Nguyen - STAR Coordinator</dc:creator>
  <cp:lastModifiedBy>David Nguyen - STAR Coordinator</cp:lastModifiedBy>
  <cp:revision>1159</cp:revision>
  <dcterms:created xsi:type="dcterms:W3CDTF">2022-06-29T15:30:53Z</dcterms:created>
  <dcterms:modified xsi:type="dcterms:W3CDTF">2022-08-17T14:05:42Z</dcterms:modified>
</cp:coreProperties>
</file>