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20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30.jpg" ContentType="image/jpg"/>
  <Override PartName="/ppt/notesSlides/notesSlide8.xml" ContentType="application/vnd.openxmlformats-officedocument.presentationml.notesSlide+xml"/>
  <Override PartName="/ppt/media/image31.jpg" ContentType="image/jpg"/>
  <Override PartName="/ppt/media/image32.jpg" ContentType="image/jpg"/>
  <Override PartName="/ppt/media/image33.jpg" ContentType="image/jpg"/>
  <Override PartName="/ppt/notesSlides/notesSlide9.xml" ContentType="application/vnd.openxmlformats-officedocument.presentationml.notesSlide+xml"/>
  <Override PartName="/ppt/media/image34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6" r:id="rId2"/>
    <p:sldId id="263" r:id="rId3"/>
    <p:sldId id="259" r:id="rId4"/>
    <p:sldId id="261" r:id="rId5"/>
    <p:sldId id="271" r:id="rId6"/>
    <p:sldId id="272" r:id="rId7"/>
    <p:sldId id="273" r:id="rId8"/>
    <p:sldId id="274" r:id="rId9"/>
    <p:sldId id="303" r:id="rId10"/>
    <p:sldId id="336" r:id="rId11"/>
    <p:sldId id="334" r:id="rId12"/>
    <p:sldId id="306" r:id="rId13"/>
    <p:sldId id="267" r:id="rId14"/>
    <p:sldId id="262" r:id="rId15"/>
    <p:sldId id="264" r:id="rId16"/>
    <p:sldId id="340" r:id="rId17"/>
    <p:sldId id="260" r:id="rId18"/>
    <p:sldId id="342" r:id="rId19"/>
    <p:sldId id="258" r:id="rId20"/>
    <p:sldId id="257" r:id="rId21"/>
    <p:sldId id="343" r:id="rId22"/>
    <p:sldId id="344" r:id="rId23"/>
    <p:sldId id="345" r:id="rId24"/>
    <p:sldId id="346" r:id="rId25"/>
    <p:sldId id="34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8246" autoAdjust="0"/>
  </p:normalViewPr>
  <p:slideViewPr>
    <p:cSldViewPr snapToGrid="0">
      <p:cViewPr varScale="1">
        <p:scale>
          <a:sx n="89" d="100"/>
          <a:sy n="89" d="100"/>
        </p:scale>
        <p:origin x="13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61DBA-CC6A-46B1-9E84-4FADD77822AD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671AAE-DC84-499E-B9A5-D25B75A50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40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Sediment is the result of erosion . </a:t>
            </a:r>
          </a:p>
          <a:p>
            <a:r>
              <a:rPr lang="en-US" dirty="0"/>
              <a:t>Build up of eroded soil particles transported via run off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671AAE-DC84-499E-B9A5-D25B75A50E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62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NPDES Permit from IEPA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671AAE-DC84-499E-B9A5-D25B75A50E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8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248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387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/>
              <a:t>Mention how dwg and </a:t>
            </a:r>
            <a:r>
              <a:rPr lang="en-US" sz="1000" dirty="0" err="1"/>
              <a:t>dxf</a:t>
            </a:r>
            <a:r>
              <a:rPr lang="en-US" sz="1000" dirty="0"/>
              <a:t> are saved to 2019 version and am taking specific requests through our email </a:t>
            </a:r>
          </a:p>
          <a:p>
            <a:endParaRPr lang="en-US" sz="1000" dirty="0"/>
          </a:p>
          <a:p>
            <a:r>
              <a:rPr lang="en-US" sz="1000" b="1" dirty="0"/>
              <a:t>DXF</a:t>
            </a:r>
            <a:r>
              <a:rPr lang="en-US" sz="1000" dirty="0"/>
              <a:t>/</a:t>
            </a:r>
            <a:r>
              <a:rPr lang="en-US" sz="1000" b="1" dirty="0"/>
              <a:t>DWG</a:t>
            </a:r>
            <a:r>
              <a:rPr lang="en-US" sz="1000" dirty="0"/>
              <a:t> and </a:t>
            </a:r>
            <a:r>
              <a:rPr lang="en-US" sz="1000" b="1" dirty="0"/>
              <a:t>DWF</a:t>
            </a:r>
            <a:r>
              <a:rPr lang="en-US" sz="1000" dirty="0"/>
              <a:t> File Formats. </a:t>
            </a:r>
            <a:r>
              <a:rPr lang="en-US" sz="1000" b="1" dirty="0"/>
              <a:t>DXF</a:t>
            </a:r>
            <a:r>
              <a:rPr lang="en-US" sz="1000" dirty="0"/>
              <a:t> and </a:t>
            </a:r>
            <a:r>
              <a:rPr lang="en-US" sz="1000" b="1" dirty="0"/>
              <a:t>DWG</a:t>
            </a:r>
            <a:r>
              <a:rPr lang="en-US" sz="1000" dirty="0"/>
              <a:t> are two common file formats used to exchange information between different CAD and drawing programs. ...</a:t>
            </a:r>
            <a:r>
              <a:rPr lang="en-US" sz="1000" b="1" dirty="0"/>
              <a:t>DWF</a:t>
            </a:r>
            <a:r>
              <a:rPr lang="en-US" sz="1000" dirty="0"/>
              <a:t> is a format developed by Autodesk to allow efficient sharing of design drawings with colleagues who do not have access to AutoCAD or other design software.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8F1CC-D791-4D07-8240-72773031647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82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Presenter</a:t>
            </a:r>
          </a:p>
          <a:p>
            <a:r>
              <a:t>2020-10-13 12:23:01</a:t>
            </a:r>
          </a:p>
          <a:p>
            <a:r>
              <a:t>--------------------------------------------</a:t>
            </a:r>
          </a:p>
          <a:p>
            <a:r>
              <a:t>Additional standards: Filter strip,  standards for (wetland creation,  enhancement, restoration),  Vegetative streambank  stabilization, tree/forest  ecosystem preservation,  permanent vegetation, mulching  for seeding and soil stabilization,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Presenter</a:t>
            </a:r>
          </a:p>
          <a:p>
            <a:r>
              <a:t>2020-10-13 12:23:01</a:t>
            </a:r>
          </a:p>
          <a:p>
            <a:r>
              <a:t>--------------------------------------------</a:t>
            </a:r>
          </a:p>
          <a:p>
            <a:r>
              <a:t>Standard drawings not as simple  to standardize into a schematic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4C56-513D-4D57-8C35-B1088404F441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73BB-2B6B-4E08-A920-6BD3C7A0476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377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4C56-513D-4D57-8C35-B1088404F441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73BB-2B6B-4E08-A920-6BD3C7A04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5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4C56-513D-4D57-8C35-B1088404F441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73BB-2B6B-4E08-A920-6BD3C7A04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91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4C56-513D-4D57-8C35-B1088404F441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73BB-2B6B-4E08-A920-6BD3C7A04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98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4C56-513D-4D57-8C35-B1088404F441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73BB-2B6B-4E08-A920-6BD3C7A0476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579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4C56-513D-4D57-8C35-B1088404F441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73BB-2B6B-4E08-A920-6BD3C7A04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37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4C56-513D-4D57-8C35-B1088404F441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73BB-2B6B-4E08-A920-6BD3C7A04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06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4C56-513D-4D57-8C35-B1088404F441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73BB-2B6B-4E08-A920-6BD3C7A04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61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4C56-513D-4D57-8C35-B1088404F441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73BB-2B6B-4E08-A920-6BD3C7A04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08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EF94C56-513D-4D57-8C35-B1088404F441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93F73BB-2B6B-4E08-A920-6BD3C7A04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23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4C56-513D-4D57-8C35-B1088404F441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73BB-2B6B-4E08-A920-6BD3C7A04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727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EF94C56-513D-4D57-8C35-B1088404F441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93F73BB-2B6B-4E08-A920-6BD3C7A0476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56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hyperlink" Target="http://www.illinoisurbanmanual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mailto:patrick.mcpartlan@kanedupageswcd.or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0B945-019E-29B2-79A5-26CEBA8382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Illinois Urban Manual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34AE96-6A2F-42F9-B237-42C6109FEC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Patrick J. McPartlan, CPESC</a:t>
            </a:r>
          </a:p>
          <a:p>
            <a:r>
              <a:rPr lang="en-US" dirty="0"/>
              <a:t>Kane-DuPage SWCD</a:t>
            </a:r>
          </a:p>
        </p:txBody>
      </p:sp>
      <p:pic>
        <p:nvPicPr>
          <p:cNvPr id="4" name="Picture 2" descr="Logo_IUM_Final[1]">
            <a:extLst>
              <a:ext uri="{FF2B5EF4-FFF2-40B4-BE49-F238E27FC236}">
                <a16:creationId xmlns:a16="http://schemas.microsoft.com/office/drawing/2014/main" id="{47338F1E-6492-12BB-054D-19A40C7BC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370437"/>
            <a:ext cx="2239962" cy="2276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409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0DF0B1-131D-4CBA-AEAA-95C110AA3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054" y="1750661"/>
            <a:ext cx="10972800" cy="4325112"/>
          </a:xfrm>
        </p:spPr>
        <p:txBody>
          <a:bodyPr/>
          <a:lstStyle/>
          <a:p>
            <a:pPr marL="109728" indent="0">
              <a:buNone/>
            </a:pPr>
            <a:r>
              <a:rPr lang="en-US" dirty="0"/>
              <a:t> </a:t>
            </a:r>
            <a:r>
              <a:rPr lang="en-US" sz="4800" dirty="0"/>
              <a:t>The funding source for the IUM Update Initiative is provided by the Illinois Environmental Protection Agency (IEPA) Clean Water Act, Section 604b grant funds.</a:t>
            </a:r>
          </a:p>
        </p:txBody>
      </p:sp>
    </p:spTree>
    <p:extLst>
      <p:ext uri="{BB962C8B-B14F-4D97-AF65-F5344CB8AC3E}">
        <p14:creationId xmlns:p14="http://schemas.microsoft.com/office/powerpoint/2010/main" val="126007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96DD5E-0D50-48B0-9EB1-883ED0C16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manual is a dynamic document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00D76F-1F0A-43FD-8036-B0EE80892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Steering Committee</a:t>
            </a:r>
          </a:p>
          <a:p>
            <a:pPr lvl="1"/>
            <a:r>
              <a:rPr lang="en-US" sz="2800" dirty="0"/>
              <a:t>Made up of SWCD’s, IEPA, NRCS, USACE, IDNR, IDOT, IDOA, AISWCD</a:t>
            </a:r>
          </a:p>
          <a:p>
            <a:r>
              <a:rPr lang="en-US" b="1" dirty="0"/>
              <a:t>Technical Review Committee</a:t>
            </a:r>
          </a:p>
          <a:p>
            <a:pPr lvl="1"/>
            <a:r>
              <a:rPr lang="en-US" sz="2800" dirty="0"/>
              <a:t>All of the above entities plus environmental consultants and engineers</a:t>
            </a:r>
          </a:p>
          <a:p>
            <a:pPr lvl="1"/>
            <a:r>
              <a:rPr lang="en-US" sz="2800" dirty="0"/>
              <a:t>Always excepting new committee members</a:t>
            </a:r>
          </a:p>
          <a:p>
            <a:r>
              <a:rPr lang="en-US" b="1" dirty="0"/>
              <a:t>Standards and specifications are ultimately approved by IEPA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43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4570" y="413658"/>
            <a:ext cx="5007429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to use the IUM?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4296"/>
            <a:ext cx="6221186" cy="542762"/>
          </a:xfrm>
        </p:spPr>
        <p:txBody>
          <a:bodyPr/>
          <a:lstStyle/>
          <a:p>
            <a:r>
              <a:rPr lang="en-US" dirty="0"/>
              <a:t>Illinois Urban Manual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-114300" y="1251858"/>
            <a:ext cx="12165204" cy="585763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 lvl="1" indent="0">
              <a:buSzPct val="100000"/>
              <a:buNone/>
            </a:pPr>
            <a:r>
              <a:rPr lang="en-US" dirty="0"/>
              <a:t>Practice Standards, Construction Specifications, Material Specifications &amp; Standard Drawings</a:t>
            </a:r>
            <a:endParaRPr lang="en-US" dirty="0">
              <a:solidFill>
                <a:srgbClr val="0070C0"/>
              </a:solidFill>
            </a:endParaRPr>
          </a:p>
          <a:p>
            <a:pPr marL="411480" lvl="1" indent="0">
              <a:buSzPct val="100000"/>
              <a:buNone/>
            </a:pPr>
            <a:endParaRPr lang="en-US" dirty="0">
              <a:solidFill>
                <a:srgbClr val="0070C0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11" y="1679850"/>
            <a:ext cx="3097036" cy="4115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293" y="1679850"/>
            <a:ext cx="3816427" cy="4680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111" y="2024314"/>
            <a:ext cx="3560373" cy="45541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5265" y="2552164"/>
            <a:ext cx="2969009" cy="4115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143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811AB2-81AE-BC92-E798-1E18A497E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921" y="0"/>
            <a:ext cx="935615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DD33C7-7BD3-BAFB-038A-770E99C69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116" y="194871"/>
            <a:ext cx="4614680" cy="4414603"/>
          </a:xfrm>
          <a:prstGeom prst="rect">
            <a:avLst/>
          </a:prstGeom>
          <a:noFill/>
          <a:effectLst>
            <a:outerShdw blurRad="50800" dist="50800" dir="5400000" sx="102000" sy="102000" algn="ctr" rotWithShape="0">
              <a:srgbClr val="FF0000"/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C7CAA68-757A-D9A4-6665-006812D7251C}"/>
              </a:ext>
            </a:extLst>
          </p:cNvPr>
          <p:cNvSpPr/>
          <p:nvPr/>
        </p:nvSpPr>
        <p:spPr>
          <a:xfrm>
            <a:off x="2608289" y="104931"/>
            <a:ext cx="1004341" cy="22335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C7891E9-F624-CB92-68ED-462CE0D4F55D}"/>
              </a:ext>
            </a:extLst>
          </p:cNvPr>
          <p:cNvSpPr/>
          <p:nvPr/>
        </p:nvSpPr>
        <p:spPr>
          <a:xfrm>
            <a:off x="2023672" y="1049311"/>
            <a:ext cx="719528" cy="64457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4C2F69-A9F1-6807-53BE-2D8D33E1D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95" y="2646659"/>
            <a:ext cx="4443647" cy="4075534"/>
          </a:xfrm>
          <a:prstGeom prst="rect">
            <a:avLst/>
          </a:prstGeom>
          <a:effectLst>
            <a:outerShdw blurRad="50800" dist="50800" dir="5400000" sx="102000" sy="102000" algn="ctr" rotWithShape="0">
              <a:schemeClr val="accent1"/>
            </a:outerShdw>
          </a:effec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764616B6-685E-1A5C-0DE1-BBDADC02EA42}"/>
              </a:ext>
            </a:extLst>
          </p:cNvPr>
          <p:cNvSpPr/>
          <p:nvPr/>
        </p:nvSpPr>
        <p:spPr>
          <a:xfrm>
            <a:off x="9141773" y="4129790"/>
            <a:ext cx="764498" cy="66706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6C71940-E97A-834F-82DA-36BD324E5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6794" y="1615191"/>
            <a:ext cx="3393019" cy="4999220"/>
          </a:xfrm>
          <a:prstGeom prst="rect">
            <a:avLst/>
          </a:prstGeom>
          <a:effectLst>
            <a:outerShdw blurRad="50800" dist="50800" dir="5400000" sx="102000" sy="102000" algn="ctr" rotWithShape="0">
              <a:srgbClr val="00B050"/>
            </a:outerShdw>
          </a:effectLst>
        </p:spPr>
      </p:pic>
    </p:spTree>
    <p:extLst>
      <p:ext uri="{BB962C8B-B14F-4D97-AF65-F5344CB8AC3E}">
        <p14:creationId xmlns:p14="http://schemas.microsoft.com/office/powerpoint/2010/main" val="37821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4" grpId="0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80168" y="520745"/>
            <a:ext cx="5424170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35" dirty="0"/>
              <a:t>IUM User </a:t>
            </a:r>
            <a:r>
              <a:rPr spc="-50" dirty="0"/>
              <a:t>Overview</a:t>
            </a:r>
            <a:r>
              <a:rPr sz="3900" spc="-50" dirty="0"/>
              <a:t>:</a:t>
            </a:r>
            <a:r>
              <a:rPr sz="3900" spc="-300" dirty="0"/>
              <a:t> </a:t>
            </a:r>
            <a:r>
              <a:rPr sz="3900" spc="-55" dirty="0"/>
              <a:t>Where?</a:t>
            </a:r>
            <a:endParaRPr sz="3900"/>
          </a:p>
        </p:txBody>
      </p:sp>
      <p:sp>
        <p:nvSpPr>
          <p:cNvPr id="3" name="object 3"/>
          <p:cNvSpPr/>
          <p:nvPr/>
        </p:nvSpPr>
        <p:spPr>
          <a:xfrm>
            <a:off x="10457688" y="0"/>
            <a:ext cx="1734311" cy="18638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80168" y="1066172"/>
            <a:ext cx="10781030" cy="50895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20" dirty="0">
                <a:solidFill>
                  <a:srgbClr val="1CADE4"/>
                </a:solidFill>
                <a:latin typeface="Calibri"/>
                <a:cs typeface="Calibri"/>
              </a:rPr>
              <a:t>Website:</a:t>
            </a:r>
            <a:r>
              <a:rPr sz="3200" b="1" spc="-25" dirty="0">
                <a:solidFill>
                  <a:srgbClr val="1CADE4"/>
                </a:solidFill>
                <a:latin typeface="Calibri"/>
                <a:cs typeface="Calibri"/>
              </a:rPr>
              <a:t> </a:t>
            </a:r>
            <a:r>
              <a:rPr sz="3100" b="1" u="heavy" spc="-15" dirty="0">
                <a:solidFill>
                  <a:srgbClr val="1CADE4"/>
                </a:solidFill>
                <a:uFill>
                  <a:solidFill>
                    <a:srgbClr val="1CADE4"/>
                  </a:solidFill>
                </a:uFill>
                <a:latin typeface="Calibri"/>
                <a:cs typeface="Calibri"/>
                <a:hlinkClick r:id="rId4"/>
              </a:rPr>
              <a:t>www.illinoisurbanmanual.org</a:t>
            </a:r>
            <a:endParaRPr sz="3100">
              <a:latin typeface="Calibri"/>
              <a:cs typeface="Calibri"/>
            </a:endParaRPr>
          </a:p>
          <a:p>
            <a:pPr marL="6336665">
              <a:lnSpc>
                <a:spcPct val="100000"/>
              </a:lnSpc>
              <a:spcBef>
                <a:spcPts val="2485"/>
              </a:spcBef>
            </a:pPr>
            <a:r>
              <a:rPr sz="2200" b="1" spc="-15" dirty="0">
                <a:latin typeface="Calibri"/>
                <a:cs typeface="Calibri"/>
              </a:rPr>
              <a:t>What </a:t>
            </a:r>
            <a:r>
              <a:rPr sz="2200" b="1" spc="-5" dirty="0">
                <a:latin typeface="Calibri"/>
                <a:cs typeface="Calibri"/>
              </a:rPr>
              <a:t>is</a:t>
            </a:r>
            <a:r>
              <a:rPr sz="2200" b="1" spc="30" dirty="0">
                <a:latin typeface="Calibri"/>
                <a:cs typeface="Calibri"/>
              </a:rPr>
              <a:t> </a:t>
            </a:r>
            <a:r>
              <a:rPr sz="2200" b="1" spc="-15" dirty="0">
                <a:latin typeface="Calibri"/>
                <a:cs typeface="Calibri"/>
              </a:rPr>
              <a:t>Available?</a:t>
            </a:r>
            <a:endParaRPr sz="2200">
              <a:latin typeface="Calibri"/>
              <a:cs typeface="Calibri"/>
            </a:endParaRPr>
          </a:p>
          <a:p>
            <a:pPr marL="6592570" indent="-256540">
              <a:lnSpc>
                <a:spcPct val="100000"/>
              </a:lnSpc>
              <a:spcBef>
                <a:spcPts val="300"/>
              </a:spcBef>
              <a:buClr>
                <a:srgbClr val="FF9900"/>
              </a:buClr>
              <a:buFont typeface="Georgia"/>
              <a:buChar char="•"/>
              <a:tabLst>
                <a:tab pos="6592570" algn="l"/>
                <a:tab pos="6593205" algn="l"/>
              </a:tabLst>
            </a:pPr>
            <a:r>
              <a:rPr sz="2200" spc="-5" dirty="0">
                <a:latin typeface="Calibri"/>
                <a:cs typeface="Calibri"/>
              </a:rPr>
              <a:t>Illinois Urban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Manual:</a:t>
            </a:r>
            <a:endParaRPr sz="2200">
              <a:latin typeface="Calibri"/>
              <a:cs typeface="Calibri"/>
            </a:endParaRPr>
          </a:p>
          <a:p>
            <a:pPr marL="6638290">
              <a:lnSpc>
                <a:spcPct val="100000"/>
              </a:lnSpc>
              <a:spcBef>
                <a:spcPts val="310"/>
              </a:spcBef>
              <a:tabLst>
                <a:tab pos="6885305" algn="l"/>
              </a:tabLst>
            </a:pPr>
            <a:r>
              <a:rPr sz="2000" dirty="0">
                <a:solidFill>
                  <a:srgbClr val="FF9900"/>
                </a:solidFill>
                <a:latin typeface="Georgia"/>
                <a:cs typeface="Georgia"/>
              </a:rPr>
              <a:t>▫	</a:t>
            </a:r>
            <a:r>
              <a:rPr sz="2000" spc="-5" dirty="0">
                <a:latin typeface="Calibri"/>
                <a:cs typeface="Calibri"/>
              </a:rPr>
              <a:t>Practice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Standards</a:t>
            </a:r>
            <a:endParaRPr sz="2000">
              <a:latin typeface="Calibri"/>
              <a:cs typeface="Calibri"/>
            </a:endParaRPr>
          </a:p>
          <a:p>
            <a:pPr marL="6638290">
              <a:lnSpc>
                <a:spcPct val="100000"/>
              </a:lnSpc>
              <a:spcBef>
                <a:spcPts val="300"/>
              </a:spcBef>
              <a:tabLst>
                <a:tab pos="6885305" algn="l"/>
              </a:tabLst>
            </a:pPr>
            <a:r>
              <a:rPr sz="2000" dirty="0">
                <a:solidFill>
                  <a:srgbClr val="FF9900"/>
                </a:solidFill>
                <a:latin typeface="Georgia"/>
                <a:cs typeface="Georgia"/>
              </a:rPr>
              <a:t>▫	</a:t>
            </a:r>
            <a:r>
              <a:rPr sz="2000" spc="-5" dirty="0">
                <a:latin typeface="Calibri"/>
                <a:cs typeface="Calibri"/>
              </a:rPr>
              <a:t>Construction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Specifications</a:t>
            </a:r>
            <a:endParaRPr sz="2000">
              <a:latin typeface="Calibri"/>
              <a:cs typeface="Calibri"/>
            </a:endParaRPr>
          </a:p>
          <a:p>
            <a:pPr marL="6638290">
              <a:lnSpc>
                <a:spcPct val="100000"/>
              </a:lnSpc>
              <a:spcBef>
                <a:spcPts val="300"/>
              </a:spcBef>
              <a:tabLst>
                <a:tab pos="6885305" algn="l"/>
              </a:tabLst>
            </a:pPr>
            <a:r>
              <a:rPr sz="2000" dirty="0">
                <a:solidFill>
                  <a:srgbClr val="FF9900"/>
                </a:solidFill>
                <a:latin typeface="Georgia"/>
                <a:cs typeface="Georgia"/>
              </a:rPr>
              <a:t>▫	</a:t>
            </a:r>
            <a:r>
              <a:rPr sz="2000" spc="-10" dirty="0">
                <a:latin typeface="Calibri"/>
                <a:cs typeface="Calibri"/>
              </a:rPr>
              <a:t>Materials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Specifications</a:t>
            </a:r>
            <a:endParaRPr sz="2000">
              <a:latin typeface="Calibri"/>
              <a:cs typeface="Calibri"/>
            </a:endParaRPr>
          </a:p>
          <a:p>
            <a:pPr marL="6638290">
              <a:lnSpc>
                <a:spcPct val="100000"/>
              </a:lnSpc>
              <a:spcBef>
                <a:spcPts val="300"/>
              </a:spcBef>
              <a:tabLst>
                <a:tab pos="6885305" algn="l"/>
              </a:tabLst>
            </a:pPr>
            <a:r>
              <a:rPr sz="2000" dirty="0">
                <a:solidFill>
                  <a:srgbClr val="FF9900"/>
                </a:solidFill>
                <a:latin typeface="Georgia"/>
                <a:cs typeface="Georgia"/>
              </a:rPr>
              <a:t>▫	</a:t>
            </a:r>
            <a:r>
              <a:rPr sz="2000" spc="-10" dirty="0">
                <a:latin typeface="Calibri"/>
                <a:cs typeface="Calibri"/>
              </a:rPr>
              <a:t>Standard Drawings</a:t>
            </a:r>
            <a:endParaRPr sz="2000">
              <a:latin typeface="Calibri"/>
              <a:cs typeface="Calibri"/>
            </a:endParaRPr>
          </a:p>
          <a:p>
            <a:pPr marL="6638290">
              <a:lnSpc>
                <a:spcPct val="100000"/>
              </a:lnSpc>
              <a:spcBef>
                <a:spcPts val="300"/>
              </a:spcBef>
              <a:tabLst>
                <a:tab pos="6885305" algn="l"/>
              </a:tabLst>
            </a:pPr>
            <a:r>
              <a:rPr sz="2000" dirty="0">
                <a:solidFill>
                  <a:srgbClr val="FF9900"/>
                </a:solidFill>
                <a:latin typeface="Georgia"/>
                <a:cs typeface="Georgia"/>
              </a:rPr>
              <a:t>▫	</a:t>
            </a:r>
            <a:r>
              <a:rPr sz="2000" spc="-5" dirty="0">
                <a:latin typeface="Calibri"/>
                <a:cs typeface="Calibri"/>
              </a:rPr>
              <a:t>IUM Field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Manual</a:t>
            </a:r>
            <a:endParaRPr sz="2000">
              <a:latin typeface="Calibri"/>
              <a:cs typeface="Calibri"/>
            </a:endParaRPr>
          </a:p>
          <a:p>
            <a:pPr marL="6592570" indent="-256540">
              <a:lnSpc>
                <a:spcPct val="100000"/>
              </a:lnSpc>
              <a:spcBef>
                <a:spcPts val="290"/>
              </a:spcBef>
              <a:buClr>
                <a:srgbClr val="FF9900"/>
              </a:buClr>
              <a:buFont typeface="Georgia"/>
              <a:buChar char="•"/>
              <a:tabLst>
                <a:tab pos="6592570" algn="l"/>
                <a:tab pos="6593205" algn="l"/>
              </a:tabLst>
            </a:pPr>
            <a:r>
              <a:rPr sz="2200" spc="-10" dirty="0">
                <a:latin typeface="Calibri"/>
                <a:cs typeface="Calibri"/>
              </a:rPr>
              <a:t>Announcements</a:t>
            </a:r>
            <a:endParaRPr sz="2200">
              <a:latin typeface="Calibri"/>
              <a:cs typeface="Calibri"/>
            </a:endParaRPr>
          </a:p>
          <a:p>
            <a:pPr marL="6638290">
              <a:lnSpc>
                <a:spcPct val="100000"/>
              </a:lnSpc>
              <a:spcBef>
                <a:spcPts val="310"/>
              </a:spcBef>
              <a:tabLst>
                <a:tab pos="6885305" algn="l"/>
              </a:tabLst>
            </a:pPr>
            <a:r>
              <a:rPr sz="2000" dirty="0">
                <a:solidFill>
                  <a:srgbClr val="FF9900"/>
                </a:solidFill>
                <a:latin typeface="Georgia"/>
                <a:cs typeface="Georgia"/>
              </a:rPr>
              <a:t>▫	</a:t>
            </a:r>
            <a:r>
              <a:rPr sz="2000" spc="-5" dirty="0">
                <a:latin typeface="Calibri"/>
                <a:cs typeface="Calibri"/>
              </a:rPr>
              <a:t>Public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Review</a:t>
            </a:r>
            <a:endParaRPr sz="2000">
              <a:latin typeface="Calibri"/>
              <a:cs typeface="Calibri"/>
            </a:endParaRPr>
          </a:p>
          <a:p>
            <a:pPr marL="6592570" indent="-256540">
              <a:lnSpc>
                <a:spcPct val="100000"/>
              </a:lnSpc>
              <a:spcBef>
                <a:spcPts val="290"/>
              </a:spcBef>
              <a:buClr>
                <a:srgbClr val="FF9900"/>
              </a:buClr>
              <a:buFont typeface="Georgia"/>
              <a:buChar char="•"/>
              <a:tabLst>
                <a:tab pos="6592570" algn="l"/>
                <a:tab pos="6593205" algn="l"/>
              </a:tabLst>
            </a:pPr>
            <a:r>
              <a:rPr sz="2200" spc="-10" dirty="0">
                <a:latin typeface="Calibri"/>
                <a:cs typeface="Calibri"/>
              </a:rPr>
              <a:t>Upcoming </a:t>
            </a:r>
            <a:r>
              <a:rPr sz="2200" spc="-15" dirty="0">
                <a:latin typeface="Calibri"/>
                <a:cs typeface="Calibri"/>
              </a:rPr>
              <a:t>Educational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Opportunities</a:t>
            </a:r>
            <a:endParaRPr sz="2200">
              <a:latin typeface="Calibri"/>
              <a:cs typeface="Calibri"/>
            </a:endParaRPr>
          </a:p>
          <a:p>
            <a:pPr marL="6592570" indent="-256540">
              <a:lnSpc>
                <a:spcPct val="100000"/>
              </a:lnSpc>
              <a:spcBef>
                <a:spcPts val="300"/>
              </a:spcBef>
              <a:buClr>
                <a:srgbClr val="FF9900"/>
              </a:buClr>
              <a:buFont typeface="Georgia"/>
              <a:buChar char="•"/>
              <a:tabLst>
                <a:tab pos="6592570" algn="l"/>
                <a:tab pos="6593205" algn="l"/>
              </a:tabLst>
            </a:pPr>
            <a:r>
              <a:rPr sz="2200" spc="-15" dirty="0">
                <a:latin typeface="Calibri"/>
                <a:cs typeface="Calibri"/>
              </a:rPr>
              <a:t>Resources</a:t>
            </a:r>
            <a:endParaRPr sz="2200">
              <a:latin typeface="Calibri"/>
              <a:cs typeface="Calibri"/>
            </a:endParaRPr>
          </a:p>
          <a:p>
            <a:pPr marL="6592570" indent="-256540">
              <a:lnSpc>
                <a:spcPct val="100000"/>
              </a:lnSpc>
              <a:spcBef>
                <a:spcPts val="300"/>
              </a:spcBef>
              <a:buClr>
                <a:srgbClr val="FF9900"/>
              </a:buClr>
              <a:buFont typeface="Georgia"/>
              <a:buChar char="•"/>
              <a:tabLst>
                <a:tab pos="6592570" algn="l"/>
                <a:tab pos="6593205" algn="l"/>
              </a:tabLst>
            </a:pPr>
            <a:r>
              <a:rPr sz="2200" spc="-10" dirty="0">
                <a:latin typeface="Calibri"/>
                <a:cs typeface="Calibri"/>
              </a:rPr>
              <a:t>Sign </a:t>
            </a:r>
            <a:r>
              <a:rPr sz="2200" spc="-5" dirty="0">
                <a:latin typeface="Calibri"/>
                <a:cs typeface="Calibri"/>
              </a:rPr>
              <a:t>up </a:t>
            </a:r>
            <a:r>
              <a:rPr sz="2200" spc="-20" dirty="0">
                <a:latin typeface="Calibri"/>
                <a:cs typeface="Calibri"/>
              </a:rPr>
              <a:t>to </a:t>
            </a:r>
            <a:r>
              <a:rPr sz="2200" spc="-15" dirty="0">
                <a:latin typeface="Calibri"/>
                <a:cs typeface="Calibri"/>
              </a:rPr>
              <a:t>Receive</a:t>
            </a:r>
            <a:r>
              <a:rPr sz="2200" spc="4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Updates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5468" y="1804416"/>
            <a:ext cx="6679691" cy="45009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4902" y="881085"/>
            <a:ext cx="4989830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35" dirty="0"/>
              <a:t>IUM User </a:t>
            </a:r>
            <a:r>
              <a:rPr spc="-50" dirty="0"/>
              <a:t>Overview</a:t>
            </a:r>
            <a:r>
              <a:rPr sz="3900" spc="-50" dirty="0"/>
              <a:t>:</a:t>
            </a:r>
            <a:r>
              <a:rPr sz="3900" spc="-320" dirty="0"/>
              <a:t> </a:t>
            </a:r>
            <a:r>
              <a:rPr sz="3900" spc="-60" dirty="0"/>
              <a:t>How?</a:t>
            </a:r>
            <a:endParaRPr sz="3900"/>
          </a:p>
        </p:txBody>
      </p:sp>
      <p:sp>
        <p:nvSpPr>
          <p:cNvPr id="3" name="object 3"/>
          <p:cNvSpPr/>
          <p:nvPr/>
        </p:nvSpPr>
        <p:spPr>
          <a:xfrm>
            <a:off x="10457688" y="0"/>
            <a:ext cx="1734311" cy="18638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52067" y="1668491"/>
            <a:ext cx="10393680" cy="466788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350"/>
              </a:spcBef>
              <a:buClr>
                <a:srgbClr val="28C4CC"/>
              </a:buClr>
              <a:buFont typeface="Georgia"/>
              <a:buChar char="•"/>
              <a:tabLst>
                <a:tab pos="268605" algn="l"/>
                <a:tab pos="269240" algn="l"/>
              </a:tabLst>
            </a:pPr>
            <a:r>
              <a:rPr sz="2200" b="1" u="heavy" spc="-10" dirty="0">
                <a:solidFill>
                  <a:srgbClr val="344068"/>
                </a:solidFill>
                <a:uFill>
                  <a:solidFill>
                    <a:srgbClr val="344068"/>
                  </a:solidFill>
                </a:uFill>
                <a:latin typeface="Calibri"/>
                <a:cs typeface="Calibri"/>
              </a:rPr>
              <a:t>How </a:t>
            </a:r>
            <a:r>
              <a:rPr sz="2200" b="1" u="heavy" spc="-5" dirty="0">
                <a:solidFill>
                  <a:srgbClr val="344068"/>
                </a:solidFill>
                <a:uFill>
                  <a:solidFill>
                    <a:srgbClr val="344068"/>
                  </a:solidFill>
                </a:uFill>
                <a:latin typeface="Calibri"/>
                <a:cs typeface="Calibri"/>
              </a:rPr>
              <a:t>do I use </a:t>
            </a:r>
            <a:r>
              <a:rPr sz="2200" b="1" u="heavy" spc="-10" dirty="0">
                <a:solidFill>
                  <a:srgbClr val="344068"/>
                </a:solidFill>
                <a:uFill>
                  <a:solidFill>
                    <a:srgbClr val="344068"/>
                  </a:solidFill>
                </a:uFill>
                <a:latin typeface="Calibri"/>
                <a:cs typeface="Calibri"/>
              </a:rPr>
              <a:t>the IUM </a:t>
            </a:r>
            <a:r>
              <a:rPr sz="2200" b="1" u="heavy" spc="-20" dirty="0">
                <a:solidFill>
                  <a:srgbClr val="344068"/>
                </a:solidFill>
                <a:uFill>
                  <a:solidFill>
                    <a:srgbClr val="344068"/>
                  </a:solidFill>
                </a:uFill>
                <a:latin typeface="Calibri"/>
                <a:cs typeface="Calibri"/>
              </a:rPr>
              <a:t>to </a:t>
            </a:r>
            <a:r>
              <a:rPr sz="2200" b="1" u="heavy" spc="-10" dirty="0">
                <a:solidFill>
                  <a:srgbClr val="344068"/>
                </a:solidFill>
                <a:uFill>
                  <a:solidFill>
                    <a:srgbClr val="344068"/>
                  </a:solidFill>
                </a:uFill>
                <a:latin typeface="Calibri"/>
                <a:cs typeface="Calibri"/>
              </a:rPr>
              <a:t>address erosion and sediment </a:t>
            </a:r>
            <a:r>
              <a:rPr sz="2200" b="1" u="heavy" spc="-15" dirty="0">
                <a:solidFill>
                  <a:srgbClr val="344068"/>
                </a:solidFill>
                <a:uFill>
                  <a:solidFill>
                    <a:srgbClr val="344068"/>
                  </a:solidFill>
                </a:uFill>
                <a:latin typeface="Calibri"/>
                <a:cs typeface="Calibri"/>
              </a:rPr>
              <a:t>control </a:t>
            </a:r>
            <a:r>
              <a:rPr sz="2200" b="1" u="heavy" spc="-5" dirty="0">
                <a:solidFill>
                  <a:srgbClr val="344068"/>
                </a:solidFill>
                <a:uFill>
                  <a:solidFill>
                    <a:srgbClr val="344068"/>
                  </a:solidFill>
                </a:uFill>
                <a:latin typeface="Calibri"/>
                <a:cs typeface="Calibri"/>
              </a:rPr>
              <a:t>on a </a:t>
            </a:r>
            <a:r>
              <a:rPr sz="2200" b="1" u="heavy" spc="-10" dirty="0">
                <a:solidFill>
                  <a:srgbClr val="344068"/>
                </a:solidFill>
                <a:uFill>
                  <a:solidFill>
                    <a:srgbClr val="344068"/>
                  </a:solidFill>
                </a:uFill>
                <a:latin typeface="Calibri"/>
                <a:cs typeface="Calibri"/>
              </a:rPr>
              <a:t>construction</a:t>
            </a:r>
            <a:r>
              <a:rPr sz="2200" b="1" u="heavy" spc="375" dirty="0">
                <a:solidFill>
                  <a:srgbClr val="344068"/>
                </a:solidFill>
                <a:uFill>
                  <a:solidFill>
                    <a:srgbClr val="344068"/>
                  </a:solidFill>
                </a:uFill>
                <a:latin typeface="Calibri"/>
                <a:cs typeface="Calibri"/>
              </a:rPr>
              <a:t> </a:t>
            </a:r>
            <a:r>
              <a:rPr sz="2200" b="1" u="heavy" spc="-10" dirty="0">
                <a:solidFill>
                  <a:srgbClr val="344068"/>
                </a:solidFill>
                <a:uFill>
                  <a:solidFill>
                    <a:srgbClr val="344068"/>
                  </a:solidFill>
                </a:uFill>
                <a:latin typeface="Calibri"/>
                <a:cs typeface="Calibri"/>
              </a:rPr>
              <a:t>site</a:t>
            </a:r>
            <a:r>
              <a:rPr sz="2200" b="1" spc="-10" dirty="0">
                <a:solidFill>
                  <a:srgbClr val="344068"/>
                </a:solidFill>
                <a:latin typeface="Calibri"/>
                <a:cs typeface="Calibri"/>
              </a:rPr>
              <a:t>?</a:t>
            </a:r>
            <a:endParaRPr sz="2200">
              <a:latin typeface="Calibri"/>
              <a:cs typeface="Calibri"/>
            </a:endParaRPr>
          </a:p>
          <a:p>
            <a:pPr marL="314325">
              <a:lnSpc>
                <a:spcPct val="100000"/>
              </a:lnSpc>
              <a:spcBef>
                <a:spcPts val="280"/>
              </a:spcBef>
              <a:tabLst>
                <a:tab pos="560705" algn="l"/>
              </a:tabLst>
            </a:pPr>
            <a:r>
              <a:rPr sz="2400" dirty="0">
                <a:solidFill>
                  <a:srgbClr val="2683C6"/>
                </a:solidFill>
                <a:latin typeface="Georgia"/>
                <a:cs typeface="Georgia"/>
              </a:rPr>
              <a:t>▫	</a:t>
            </a:r>
            <a:r>
              <a:rPr sz="2400" spc="-5" dirty="0">
                <a:solidFill>
                  <a:srgbClr val="344068"/>
                </a:solidFill>
                <a:latin typeface="Calibri"/>
                <a:cs typeface="Calibri"/>
              </a:rPr>
              <a:t>IUM </a:t>
            </a:r>
            <a:r>
              <a:rPr sz="2400" spc="-15" dirty="0">
                <a:solidFill>
                  <a:srgbClr val="344068"/>
                </a:solidFill>
                <a:latin typeface="Calibri"/>
                <a:cs typeface="Calibri"/>
              </a:rPr>
              <a:t>(standards </a:t>
            </a:r>
            <a:r>
              <a:rPr sz="2400" dirty="0">
                <a:solidFill>
                  <a:srgbClr val="344068"/>
                </a:solidFill>
                <a:latin typeface="Calibri"/>
                <a:cs typeface="Calibri"/>
              </a:rPr>
              <a:t>&amp;</a:t>
            </a:r>
            <a:r>
              <a:rPr sz="2400" spc="-20" dirty="0">
                <a:solidFill>
                  <a:srgbClr val="344068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44068"/>
                </a:solidFill>
                <a:latin typeface="Calibri"/>
                <a:cs typeface="Calibri"/>
              </a:rPr>
              <a:t>specifications):</a:t>
            </a:r>
            <a:endParaRPr sz="2400">
              <a:latin typeface="Calibri"/>
              <a:cs typeface="Calibri"/>
            </a:endParaRPr>
          </a:p>
          <a:p>
            <a:pPr marL="826135" marR="5080" lvl="1" indent="-219710">
              <a:lnSpc>
                <a:spcPct val="100000"/>
              </a:lnSpc>
              <a:spcBef>
                <a:spcPts val="320"/>
              </a:spcBef>
              <a:buClr>
                <a:srgbClr val="1CADE4"/>
              </a:buClr>
              <a:buFont typeface="Wingdings 2"/>
              <a:buChar char=""/>
              <a:tabLst>
                <a:tab pos="826769" algn="l"/>
              </a:tabLst>
            </a:pPr>
            <a:r>
              <a:rPr sz="2200" spc="-5" dirty="0">
                <a:solidFill>
                  <a:srgbClr val="344068"/>
                </a:solidFill>
                <a:latin typeface="Calibri"/>
                <a:cs typeface="Calibri"/>
              </a:rPr>
              <a:t>Serves as a </a:t>
            </a:r>
            <a:r>
              <a:rPr sz="2200" spc="-10" dirty="0">
                <a:solidFill>
                  <a:srgbClr val="344068"/>
                </a:solidFill>
                <a:latin typeface="Calibri"/>
                <a:cs typeface="Calibri"/>
              </a:rPr>
              <a:t>guide </a:t>
            </a:r>
            <a:r>
              <a:rPr sz="2200" spc="-20" dirty="0">
                <a:solidFill>
                  <a:srgbClr val="344068"/>
                </a:solidFill>
                <a:latin typeface="Calibri"/>
                <a:cs typeface="Calibri"/>
              </a:rPr>
              <a:t>for </a:t>
            </a:r>
            <a:r>
              <a:rPr sz="2200" spc="-15" dirty="0">
                <a:solidFill>
                  <a:srgbClr val="344068"/>
                </a:solidFill>
                <a:latin typeface="Calibri"/>
                <a:cs typeface="Calibri"/>
              </a:rPr>
              <a:t>proper </a:t>
            </a:r>
            <a:r>
              <a:rPr sz="2200" spc="-5" dirty="0">
                <a:solidFill>
                  <a:srgbClr val="344068"/>
                </a:solidFill>
                <a:latin typeface="Calibri"/>
                <a:cs typeface="Calibri"/>
              </a:rPr>
              <a:t>selection, </a:t>
            </a:r>
            <a:r>
              <a:rPr sz="2200" spc="-10" dirty="0">
                <a:solidFill>
                  <a:srgbClr val="344068"/>
                </a:solidFill>
                <a:latin typeface="Calibri"/>
                <a:cs typeface="Calibri"/>
              </a:rPr>
              <a:t>installation </a:t>
            </a:r>
            <a:r>
              <a:rPr sz="2200" spc="-5" dirty="0">
                <a:solidFill>
                  <a:srgbClr val="344068"/>
                </a:solidFill>
                <a:latin typeface="Calibri"/>
                <a:cs typeface="Calibri"/>
              </a:rPr>
              <a:t>and </a:t>
            </a:r>
            <a:r>
              <a:rPr sz="2200" spc="-15" dirty="0">
                <a:solidFill>
                  <a:srgbClr val="344068"/>
                </a:solidFill>
                <a:latin typeface="Calibri"/>
                <a:cs typeface="Calibri"/>
              </a:rPr>
              <a:t>maintenance </a:t>
            </a:r>
            <a:r>
              <a:rPr sz="2200" dirty="0">
                <a:solidFill>
                  <a:srgbClr val="344068"/>
                </a:solidFill>
                <a:latin typeface="Calibri"/>
                <a:cs typeface="Calibri"/>
              </a:rPr>
              <a:t>of </a:t>
            </a:r>
            <a:r>
              <a:rPr sz="2200" spc="-5" dirty="0">
                <a:solidFill>
                  <a:srgbClr val="344068"/>
                </a:solidFill>
                <a:latin typeface="Calibri"/>
                <a:cs typeface="Calibri"/>
              </a:rPr>
              <a:t>soil </a:t>
            </a:r>
            <a:r>
              <a:rPr sz="2200" spc="-10" dirty="0">
                <a:solidFill>
                  <a:srgbClr val="344068"/>
                </a:solidFill>
                <a:latin typeface="Calibri"/>
                <a:cs typeface="Calibri"/>
              </a:rPr>
              <a:t>erosion </a:t>
            </a:r>
            <a:r>
              <a:rPr sz="2200" spc="-5" dirty="0">
                <a:solidFill>
                  <a:srgbClr val="344068"/>
                </a:solidFill>
                <a:latin typeface="Calibri"/>
                <a:cs typeface="Calibri"/>
              </a:rPr>
              <a:t>&amp;  </a:t>
            </a:r>
            <a:r>
              <a:rPr sz="2200" spc="-10" dirty="0">
                <a:solidFill>
                  <a:srgbClr val="344068"/>
                </a:solidFill>
                <a:latin typeface="Calibri"/>
                <a:cs typeface="Calibri"/>
              </a:rPr>
              <a:t>sediment </a:t>
            </a:r>
            <a:r>
              <a:rPr sz="2200" spc="-15" dirty="0">
                <a:solidFill>
                  <a:srgbClr val="344068"/>
                </a:solidFill>
                <a:latin typeface="Calibri"/>
                <a:cs typeface="Calibri"/>
              </a:rPr>
              <a:t>control </a:t>
            </a:r>
            <a:r>
              <a:rPr sz="2200" spc="-10" dirty="0">
                <a:solidFill>
                  <a:srgbClr val="344068"/>
                </a:solidFill>
                <a:latin typeface="Calibri"/>
                <a:cs typeface="Calibri"/>
              </a:rPr>
              <a:t>best </a:t>
            </a:r>
            <a:r>
              <a:rPr sz="2200" spc="-15" dirty="0">
                <a:solidFill>
                  <a:srgbClr val="344068"/>
                </a:solidFill>
                <a:latin typeface="Calibri"/>
                <a:cs typeface="Calibri"/>
              </a:rPr>
              <a:t>management </a:t>
            </a:r>
            <a:r>
              <a:rPr sz="2200" spc="-10" dirty="0">
                <a:solidFill>
                  <a:srgbClr val="344068"/>
                </a:solidFill>
                <a:latin typeface="Calibri"/>
                <a:cs typeface="Calibri"/>
              </a:rPr>
              <a:t>practices</a:t>
            </a:r>
            <a:r>
              <a:rPr sz="2200" spc="125" dirty="0">
                <a:solidFill>
                  <a:srgbClr val="344068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44068"/>
                </a:solidFill>
                <a:latin typeface="Calibri"/>
                <a:cs typeface="Calibri"/>
              </a:rPr>
              <a:t>(bmps)</a:t>
            </a:r>
            <a:endParaRPr sz="2200">
              <a:latin typeface="Calibri"/>
              <a:cs typeface="Calibri"/>
            </a:endParaRPr>
          </a:p>
          <a:p>
            <a:pPr marL="1082675" marR="878205" lvl="2" indent="-201930">
              <a:lnSpc>
                <a:spcPct val="100000"/>
              </a:lnSpc>
              <a:spcBef>
                <a:spcPts val="310"/>
              </a:spcBef>
              <a:buClr>
                <a:srgbClr val="1CADE4"/>
              </a:buClr>
              <a:buFont typeface="Wingdings 2"/>
              <a:buChar char=""/>
              <a:tabLst>
                <a:tab pos="1082675" algn="l"/>
              </a:tabLst>
            </a:pPr>
            <a:r>
              <a:rPr sz="2000" b="1" dirty="0">
                <a:solidFill>
                  <a:srgbClr val="344068"/>
                </a:solidFill>
                <a:latin typeface="Calibri"/>
                <a:cs typeface="Calibri"/>
              </a:rPr>
              <a:t>Selection </a:t>
            </a:r>
            <a:r>
              <a:rPr sz="2000" dirty="0">
                <a:solidFill>
                  <a:srgbClr val="344068"/>
                </a:solidFill>
                <a:latin typeface="Calibri"/>
                <a:cs typeface="Calibri"/>
              </a:rPr>
              <a:t>– </a:t>
            </a:r>
            <a:r>
              <a:rPr sz="2000" spc="-5" dirty="0">
                <a:solidFill>
                  <a:srgbClr val="344068"/>
                </a:solidFill>
                <a:latin typeface="Calibri"/>
                <a:cs typeface="Calibri"/>
              </a:rPr>
              <a:t>when developing </a:t>
            </a:r>
            <a:r>
              <a:rPr sz="2000" dirty="0">
                <a:solidFill>
                  <a:srgbClr val="344068"/>
                </a:solidFill>
                <a:latin typeface="Calibri"/>
                <a:cs typeface="Calibri"/>
              </a:rPr>
              <a:t>the </a:t>
            </a:r>
            <a:r>
              <a:rPr sz="2000" spc="-10" dirty="0">
                <a:solidFill>
                  <a:srgbClr val="344068"/>
                </a:solidFill>
                <a:latin typeface="Calibri"/>
                <a:cs typeface="Calibri"/>
              </a:rPr>
              <a:t>site </a:t>
            </a:r>
            <a:r>
              <a:rPr sz="2000" dirty="0">
                <a:solidFill>
                  <a:srgbClr val="344068"/>
                </a:solidFill>
                <a:latin typeface="Calibri"/>
                <a:cs typeface="Calibri"/>
              </a:rPr>
              <a:t>plan </a:t>
            </a:r>
            <a:r>
              <a:rPr sz="2000" spc="-5" dirty="0">
                <a:solidFill>
                  <a:srgbClr val="344068"/>
                </a:solidFill>
                <a:latin typeface="Calibri"/>
                <a:cs typeface="Calibri"/>
              </a:rPr>
              <a:t>(Storm </a:t>
            </a:r>
            <a:r>
              <a:rPr sz="2000" spc="-25" dirty="0">
                <a:solidFill>
                  <a:srgbClr val="344068"/>
                </a:solidFill>
                <a:latin typeface="Calibri"/>
                <a:cs typeface="Calibri"/>
              </a:rPr>
              <a:t>Water </a:t>
            </a:r>
            <a:r>
              <a:rPr sz="2000" spc="-10" dirty="0">
                <a:solidFill>
                  <a:srgbClr val="344068"/>
                </a:solidFill>
                <a:latin typeface="Calibri"/>
                <a:cs typeface="Calibri"/>
              </a:rPr>
              <a:t>Pollution </a:t>
            </a:r>
            <a:r>
              <a:rPr sz="2000" spc="-15" dirty="0">
                <a:solidFill>
                  <a:srgbClr val="344068"/>
                </a:solidFill>
                <a:latin typeface="Calibri"/>
                <a:cs typeface="Calibri"/>
              </a:rPr>
              <a:t>Prevention </a:t>
            </a:r>
            <a:r>
              <a:rPr sz="2000" spc="-5" dirty="0">
                <a:solidFill>
                  <a:srgbClr val="344068"/>
                </a:solidFill>
                <a:latin typeface="Calibri"/>
                <a:cs typeface="Calibri"/>
              </a:rPr>
              <a:t>Plan  (SWPPP) or</a:t>
            </a:r>
            <a:r>
              <a:rPr sz="2000" spc="-10" dirty="0">
                <a:solidFill>
                  <a:srgbClr val="344068"/>
                </a:solidFill>
                <a:latin typeface="Calibri"/>
                <a:cs typeface="Calibri"/>
              </a:rPr>
              <a:t> equivalent)</a:t>
            </a:r>
            <a:endParaRPr sz="2000">
              <a:latin typeface="Calibri"/>
              <a:cs typeface="Calibri"/>
            </a:endParaRPr>
          </a:p>
          <a:p>
            <a:pPr marL="1082040" lvl="2" indent="-201295">
              <a:lnSpc>
                <a:spcPct val="100000"/>
              </a:lnSpc>
              <a:spcBef>
                <a:spcPts val="300"/>
              </a:spcBef>
              <a:buClr>
                <a:srgbClr val="1CADE4"/>
              </a:buClr>
              <a:buFont typeface="Wingdings 2"/>
              <a:buChar char=""/>
              <a:tabLst>
                <a:tab pos="1082675" algn="l"/>
              </a:tabLst>
            </a:pPr>
            <a:r>
              <a:rPr sz="2000" b="1" spc="-10" dirty="0">
                <a:solidFill>
                  <a:srgbClr val="344068"/>
                </a:solidFill>
                <a:latin typeface="Calibri"/>
                <a:cs typeface="Calibri"/>
              </a:rPr>
              <a:t>Installation </a:t>
            </a:r>
            <a:r>
              <a:rPr sz="2000" dirty="0">
                <a:solidFill>
                  <a:srgbClr val="344068"/>
                </a:solidFill>
                <a:latin typeface="Calibri"/>
                <a:cs typeface="Calibri"/>
              </a:rPr>
              <a:t>– </a:t>
            </a:r>
            <a:r>
              <a:rPr sz="2000" spc="-5" dirty="0">
                <a:solidFill>
                  <a:srgbClr val="344068"/>
                </a:solidFill>
                <a:latin typeface="Calibri"/>
                <a:cs typeface="Calibri"/>
              </a:rPr>
              <a:t>when implementing </a:t>
            </a:r>
            <a:r>
              <a:rPr sz="2000" dirty="0">
                <a:solidFill>
                  <a:srgbClr val="344068"/>
                </a:solidFill>
                <a:latin typeface="Calibri"/>
                <a:cs typeface="Calibri"/>
              </a:rPr>
              <a:t>a </a:t>
            </a:r>
            <a:r>
              <a:rPr sz="2000" spc="-5" dirty="0">
                <a:solidFill>
                  <a:srgbClr val="344068"/>
                </a:solidFill>
                <a:latin typeface="Calibri"/>
                <a:cs typeface="Calibri"/>
              </a:rPr>
              <a:t>practice</a:t>
            </a:r>
            <a:r>
              <a:rPr sz="2000" spc="-15" dirty="0">
                <a:solidFill>
                  <a:srgbClr val="344068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44068"/>
                </a:solidFill>
                <a:latin typeface="Calibri"/>
                <a:cs typeface="Calibri"/>
              </a:rPr>
              <a:t>onsite</a:t>
            </a:r>
            <a:endParaRPr sz="2000">
              <a:latin typeface="Calibri"/>
              <a:cs typeface="Calibri"/>
            </a:endParaRPr>
          </a:p>
          <a:p>
            <a:pPr marL="1082675" marR="873760" lvl="2" indent="-201930">
              <a:lnSpc>
                <a:spcPct val="100000"/>
              </a:lnSpc>
              <a:spcBef>
                <a:spcPts val="300"/>
              </a:spcBef>
              <a:buClr>
                <a:srgbClr val="1CADE4"/>
              </a:buClr>
              <a:buFont typeface="Wingdings 2"/>
              <a:buChar char=""/>
              <a:tabLst>
                <a:tab pos="1082675" algn="l"/>
              </a:tabLst>
            </a:pPr>
            <a:r>
              <a:rPr sz="2000" b="1" spc="-5" dirty="0">
                <a:solidFill>
                  <a:srgbClr val="344068"/>
                </a:solidFill>
                <a:latin typeface="Calibri"/>
                <a:cs typeface="Calibri"/>
              </a:rPr>
              <a:t>Maintenance </a:t>
            </a:r>
            <a:r>
              <a:rPr sz="2000" dirty="0">
                <a:solidFill>
                  <a:srgbClr val="344068"/>
                </a:solidFill>
                <a:latin typeface="Calibri"/>
                <a:cs typeface="Calibri"/>
              </a:rPr>
              <a:t>– </a:t>
            </a:r>
            <a:r>
              <a:rPr sz="2000" spc="-5" dirty="0">
                <a:solidFill>
                  <a:srgbClr val="344068"/>
                </a:solidFill>
                <a:latin typeface="Calibri"/>
                <a:cs typeface="Calibri"/>
              </a:rPr>
              <a:t>is </a:t>
            </a:r>
            <a:r>
              <a:rPr sz="2000" dirty="0">
                <a:solidFill>
                  <a:srgbClr val="344068"/>
                </a:solidFill>
                <a:latin typeface="Calibri"/>
                <a:cs typeface="Calibri"/>
              </a:rPr>
              <a:t>the </a:t>
            </a:r>
            <a:r>
              <a:rPr sz="2000" spc="-5" dirty="0">
                <a:solidFill>
                  <a:srgbClr val="344068"/>
                </a:solidFill>
                <a:latin typeface="Calibri"/>
                <a:cs typeface="Calibri"/>
              </a:rPr>
              <a:t>practice adequate </a:t>
            </a:r>
            <a:r>
              <a:rPr sz="2000" spc="-15" dirty="0">
                <a:solidFill>
                  <a:srgbClr val="344068"/>
                </a:solidFill>
                <a:latin typeface="Calibri"/>
                <a:cs typeface="Calibri"/>
              </a:rPr>
              <a:t>to </a:t>
            </a:r>
            <a:r>
              <a:rPr sz="2000" spc="-5" dirty="0">
                <a:solidFill>
                  <a:srgbClr val="344068"/>
                </a:solidFill>
                <a:latin typeface="Calibri"/>
                <a:cs typeface="Calibri"/>
              </a:rPr>
              <a:t>address </a:t>
            </a:r>
            <a:r>
              <a:rPr sz="2000" spc="-10" dirty="0">
                <a:solidFill>
                  <a:srgbClr val="344068"/>
                </a:solidFill>
                <a:latin typeface="Calibri"/>
                <a:cs typeface="Calibri"/>
              </a:rPr>
              <a:t>site </a:t>
            </a:r>
            <a:r>
              <a:rPr sz="2000" spc="-5" dirty="0">
                <a:solidFill>
                  <a:srgbClr val="344068"/>
                </a:solidFill>
                <a:latin typeface="Calibri"/>
                <a:cs typeface="Calibri"/>
              </a:rPr>
              <a:t>conditions? Is </a:t>
            </a:r>
            <a:r>
              <a:rPr sz="2000" dirty="0">
                <a:solidFill>
                  <a:srgbClr val="344068"/>
                </a:solidFill>
                <a:latin typeface="Calibri"/>
                <a:cs typeface="Calibri"/>
              </a:rPr>
              <a:t>the </a:t>
            </a:r>
            <a:r>
              <a:rPr sz="2000" spc="-5" dirty="0">
                <a:solidFill>
                  <a:srgbClr val="344068"/>
                </a:solidFill>
                <a:latin typeface="Calibri"/>
                <a:cs typeface="Calibri"/>
              </a:rPr>
              <a:t>practice  </a:t>
            </a:r>
            <a:r>
              <a:rPr sz="2000" dirty="0">
                <a:solidFill>
                  <a:srgbClr val="344068"/>
                </a:solidFill>
                <a:latin typeface="Calibri"/>
                <a:cs typeface="Calibri"/>
              </a:rPr>
              <a:t>functioning </a:t>
            </a:r>
            <a:r>
              <a:rPr sz="2000" spc="-10" dirty="0">
                <a:solidFill>
                  <a:srgbClr val="344068"/>
                </a:solidFill>
                <a:latin typeface="Calibri"/>
                <a:cs typeface="Calibri"/>
              </a:rPr>
              <a:t>properly? </a:t>
            </a:r>
            <a:r>
              <a:rPr sz="2000" spc="-5" dirty="0">
                <a:solidFill>
                  <a:srgbClr val="344068"/>
                </a:solidFill>
                <a:latin typeface="Calibri"/>
                <a:cs typeface="Calibri"/>
              </a:rPr>
              <a:t>Is maintenance</a:t>
            </a:r>
            <a:r>
              <a:rPr sz="2000" spc="-25" dirty="0">
                <a:solidFill>
                  <a:srgbClr val="344068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44068"/>
                </a:solidFill>
                <a:latin typeface="Calibri"/>
                <a:cs typeface="Calibri"/>
              </a:rPr>
              <a:t>needed?</a:t>
            </a:r>
            <a:endParaRPr sz="2000">
              <a:latin typeface="Calibri"/>
              <a:cs typeface="Calibri"/>
            </a:endParaRPr>
          </a:p>
          <a:p>
            <a:pPr marL="314325">
              <a:lnSpc>
                <a:spcPct val="100000"/>
              </a:lnSpc>
              <a:spcBef>
                <a:spcPts val="270"/>
              </a:spcBef>
              <a:tabLst>
                <a:tab pos="560705" algn="l"/>
              </a:tabLst>
            </a:pPr>
            <a:r>
              <a:rPr sz="2400" dirty="0">
                <a:solidFill>
                  <a:srgbClr val="2683C6"/>
                </a:solidFill>
                <a:latin typeface="Georgia"/>
                <a:cs typeface="Georgia"/>
              </a:rPr>
              <a:t>▫	</a:t>
            </a:r>
            <a:r>
              <a:rPr sz="2400" spc="-5" dirty="0">
                <a:solidFill>
                  <a:srgbClr val="344068"/>
                </a:solidFill>
                <a:latin typeface="Calibri"/>
                <a:cs typeface="Calibri"/>
              </a:rPr>
              <a:t>During </a:t>
            </a:r>
            <a:r>
              <a:rPr sz="2400" dirty="0">
                <a:solidFill>
                  <a:srgbClr val="344068"/>
                </a:solidFill>
                <a:latin typeface="Calibri"/>
                <a:cs typeface="Calibri"/>
              </a:rPr>
              <a:t>an </a:t>
            </a:r>
            <a:r>
              <a:rPr sz="2400" b="1" spc="-5" dirty="0">
                <a:solidFill>
                  <a:srgbClr val="344068"/>
                </a:solidFill>
                <a:latin typeface="Calibri"/>
                <a:cs typeface="Calibri"/>
              </a:rPr>
              <a:t>inspection</a:t>
            </a:r>
            <a:r>
              <a:rPr sz="2400" spc="-5" dirty="0">
                <a:solidFill>
                  <a:srgbClr val="344068"/>
                </a:solidFill>
                <a:latin typeface="Calibri"/>
                <a:cs typeface="Calibri"/>
              </a:rPr>
              <a:t>, use IUM </a:t>
            </a:r>
            <a:r>
              <a:rPr sz="2400" spc="-10" dirty="0">
                <a:solidFill>
                  <a:srgbClr val="344068"/>
                </a:solidFill>
                <a:latin typeface="Calibri"/>
                <a:cs typeface="Calibri"/>
              </a:rPr>
              <a:t>Standard </a:t>
            </a:r>
            <a:r>
              <a:rPr sz="2400" spc="-15" dirty="0">
                <a:solidFill>
                  <a:srgbClr val="344068"/>
                </a:solidFill>
                <a:latin typeface="Calibri"/>
                <a:cs typeface="Calibri"/>
              </a:rPr>
              <a:t>to </a:t>
            </a:r>
            <a:r>
              <a:rPr sz="2400" spc="-5" dirty="0">
                <a:solidFill>
                  <a:srgbClr val="344068"/>
                </a:solidFill>
                <a:latin typeface="Calibri"/>
                <a:cs typeface="Calibri"/>
              </a:rPr>
              <a:t>assess </a:t>
            </a:r>
            <a:r>
              <a:rPr sz="2400" spc="-10" dirty="0">
                <a:solidFill>
                  <a:srgbClr val="344068"/>
                </a:solidFill>
                <a:latin typeface="Calibri"/>
                <a:cs typeface="Calibri"/>
              </a:rPr>
              <a:t>practice </a:t>
            </a:r>
            <a:r>
              <a:rPr sz="2400" spc="-5" dirty="0">
                <a:solidFill>
                  <a:srgbClr val="344068"/>
                </a:solidFill>
                <a:latin typeface="Calibri"/>
                <a:cs typeface="Calibri"/>
              </a:rPr>
              <a:t>performance </a:t>
            </a:r>
            <a:r>
              <a:rPr sz="2400" spc="-10" dirty="0">
                <a:solidFill>
                  <a:srgbClr val="344068"/>
                </a:solidFill>
                <a:latin typeface="Calibri"/>
                <a:cs typeface="Calibri"/>
              </a:rPr>
              <a:t>onsite:</a:t>
            </a:r>
            <a:endParaRPr sz="2400">
              <a:latin typeface="Calibri"/>
              <a:cs typeface="Calibri"/>
            </a:endParaRPr>
          </a:p>
          <a:p>
            <a:pPr marL="826135" lvl="1" indent="-220345">
              <a:lnSpc>
                <a:spcPct val="100000"/>
              </a:lnSpc>
              <a:spcBef>
                <a:spcPts val="320"/>
              </a:spcBef>
              <a:buClr>
                <a:srgbClr val="1CADE4"/>
              </a:buClr>
              <a:buFont typeface="Wingdings 2"/>
              <a:buChar char=""/>
              <a:tabLst>
                <a:tab pos="826769" algn="l"/>
              </a:tabLst>
            </a:pPr>
            <a:r>
              <a:rPr sz="2200" spc="-5" dirty="0">
                <a:solidFill>
                  <a:srgbClr val="344068"/>
                </a:solidFill>
                <a:latin typeface="Calibri"/>
                <a:cs typeface="Calibri"/>
              </a:rPr>
              <a:t>Is </a:t>
            </a:r>
            <a:r>
              <a:rPr sz="2200" spc="-10" dirty="0">
                <a:solidFill>
                  <a:srgbClr val="344068"/>
                </a:solidFill>
                <a:latin typeface="Calibri"/>
                <a:cs typeface="Calibri"/>
              </a:rPr>
              <a:t>the </a:t>
            </a:r>
            <a:r>
              <a:rPr sz="2200" spc="-15" dirty="0">
                <a:solidFill>
                  <a:srgbClr val="344068"/>
                </a:solidFill>
                <a:latin typeface="Calibri"/>
                <a:cs typeface="Calibri"/>
              </a:rPr>
              <a:t>practice </a:t>
            </a:r>
            <a:r>
              <a:rPr sz="2200" spc="-5" dirty="0">
                <a:solidFill>
                  <a:srgbClr val="344068"/>
                </a:solidFill>
                <a:latin typeface="Calibri"/>
                <a:cs typeface="Calibri"/>
              </a:rPr>
              <a:t>being used</a:t>
            </a:r>
            <a:r>
              <a:rPr sz="2200" spc="55" dirty="0">
                <a:solidFill>
                  <a:srgbClr val="344068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44068"/>
                </a:solidFill>
                <a:latin typeface="Calibri"/>
                <a:cs typeface="Calibri"/>
              </a:rPr>
              <a:t>properly?</a:t>
            </a:r>
            <a:endParaRPr sz="2200">
              <a:latin typeface="Calibri"/>
              <a:cs typeface="Calibri"/>
            </a:endParaRPr>
          </a:p>
          <a:p>
            <a:pPr marL="826135" lvl="1" indent="-220345">
              <a:lnSpc>
                <a:spcPct val="100000"/>
              </a:lnSpc>
              <a:spcBef>
                <a:spcPts val="300"/>
              </a:spcBef>
              <a:buClr>
                <a:srgbClr val="1CADE4"/>
              </a:buClr>
              <a:buFont typeface="Wingdings 2"/>
              <a:buChar char=""/>
              <a:tabLst>
                <a:tab pos="826769" algn="l"/>
              </a:tabLst>
            </a:pPr>
            <a:r>
              <a:rPr sz="2200" spc="-5" dirty="0">
                <a:solidFill>
                  <a:srgbClr val="344068"/>
                </a:solidFill>
                <a:latin typeface="Calibri"/>
                <a:cs typeface="Calibri"/>
              </a:rPr>
              <a:t>Is </a:t>
            </a:r>
            <a:r>
              <a:rPr sz="2200" spc="-10" dirty="0">
                <a:solidFill>
                  <a:srgbClr val="344068"/>
                </a:solidFill>
                <a:latin typeface="Calibri"/>
                <a:cs typeface="Calibri"/>
              </a:rPr>
              <a:t>the </a:t>
            </a:r>
            <a:r>
              <a:rPr sz="2200" spc="-15" dirty="0">
                <a:solidFill>
                  <a:srgbClr val="344068"/>
                </a:solidFill>
                <a:latin typeface="Calibri"/>
                <a:cs typeface="Calibri"/>
              </a:rPr>
              <a:t>practice </a:t>
            </a:r>
            <a:r>
              <a:rPr sz="2200" spc="-10" dirty="0">
                <a:solidFill>
                  <a:srgbClr val="344068"/>
                </a:solidFill>
                <a:latin typeface="Calibri"/>
                <a:cs typeface="Calibri"/>
              </a:rPr>
              <a:t>installed according </a:t>
            </a:r>
            <a:r>
              <a:rPr sz="2200" spc="-20" dirty="0">
                <a:solidFill>
                  <a:srgbClr val="344068"/>
                </a:solidFill>
                <a:latin typeface="Calibri"/>
                <a:cs typeface="Calibri"/>
              </a:rPr>
              <a:t>to</a:t>
            </a:r>
            <a:r>
              <a:rPr sz="2200" spc="40" dirty="0">
                <a:solidFill>
                  <a:srgbClr val="344068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44068"/>
                </a:solidFill>
                <a:latin typeface="Calibri"/>
                <a:cs typeface="Calibri"/>
              </a:rPr>
              <a:t>specifications?</a:t>
            </a:r>
            <a:endParaRPr sz="2200">
              <a:latin typeface="Calibri"/>
              <a:cs typeface="Calibri"/>
            </a:endParaRPr>
          </a:p>
          <a:p>
            <a:pPr marL="826135" lvl="1" indent="-220345">
              <a:lnSpc>
                <a:spcPct val="100000"/>
              </a:lnSpc>
              <a:spcBef>
                <a:spcPts val="300"/>
              </a:spcBef>
              <a:buClr>
                <a:srgbClr val="1CADE4"/>
              </a:buClr>
              <a:buFont typeface="Wingdings 2"/>
              <a:buChar char=""/>
              <a:tabLst>
                <a:tab pos="826769" algn="l"/>
              </a:tabLst>
            </a:pPr>
            <a:r>
              <a:rPr sz="2200" spc="-5" dirty="0">
                <a:solidFill>
                  <a:srgbClr val="344068"/>
                </a:solidFill>
                <a:latin typeface="Calibri"/>
                <a:cs typeface="Calibri"/>
              </a:rPr>
              <a:t>Is </a:t>
            </a:r>
            <a:r>
              <a:rPr sz="2200" spc="-10" dirty="0">
                <a:solidFill>
                  <a:srgbClr val="344068"/>
                </a:solidFill>
                <a:latin typeface="Calibri"/>
                <a:cs typeface="Calibri"/>
              </a:rPr>
              <a:t>the </a:t>
            </a:r>
            <a:r>
              <a:rPr sz="2200" spc="-15" dirty="0">
                <a:solidFill>
                  <a:srgbClr val="344068"/>
                </a:solidFill>
                <a:latin typeface="Calibri"/>
                <a:cs typeface="Calibri"/>
              </a:rPr>
              <a:t>practice </a:t>
            </a:r>
            <a:r>
              <a:rPr sz="2200" spc="-5" dirty="0">
                <a:solidFill>
                  <a:srgbClr val="344068"/>
                </a:solidFill>
                <a:latin typeface="Calibri"/>
                <a:cs typeface="Calibri"/>
              </a:rPr>
              <a:t>being </a:t>
            </a:r>
            <a:r>
              <a:rPr sz="2200" spc="-10" dirty="0">
                <a:solidFill>
                  <a:srgbClr val="344068"/>
                </a:solidFill>
                <a:latin typeface="Calibri"/>
                <a:cs typeface="Calibri"/>
              </a:rPr>
              <a:t>maintained</a:t>
            </a:r>
            <a:r>
              <a:rPr sz="2200" spc="40" dirty="0">
                <a:solidFill>
                  <a:srgbClr val="344068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44068"/>
                </a:solidFill>
                <a:latin typeface="Calibri"/>
                <a:cs typeface="Calibri"/>
              </a:rPr>
              <a:t>appropriately?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DDCC6-D606-461A-8FBF-3AED91369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0515600" cy="726724"/>
          </a:xfrm>
        </p:spPr>
        <p:txBody>
          <a:bodyPr/>
          <a:lstStyle/>
          <a:p>
            <a:r>
              <a:rPr lang="en-US" dirty="0"/>
              <a:t>Practice Standards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F1076C-01DB-4FE2-B678-10E34BF72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576"/>
            <a:ext cx="8186506" cy="4757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C073F4-417B-40AC-9005-BD261C325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18" y="529350"/>
            <a:ext cx="5207682" cy="538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9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7EB6F-83BE-42F2-B569-DC6EE7C31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734" y="-200660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Mentioned how dwg and </a:t>
            </a:r>
            <a:r>
              <a:rPr lang="en-US" dirty="0" err="1"/>
              <a:t>dxf</a:t>
            </a:r>
            <a:r>
              <a:rPr lang="en-US" dirty="0"/>
              <a:t> are saved to 2019 version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D94341-4A3E-4EDB-8256-9A1292200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84774"/>
            <a:ext cx="10515600" cy="608158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D5348DE-0A20-4359-B49C-B7290E3C8046}"/>
              </a:ext>
            </a:extLst>
          </p:cNvPr>
          <p:cNvSpPr/>
          <p:nvPr/>
        </p:nvSpPr>
        <p:spPr>
          <a:xfrm>
            <a:off x="6778065" y="2099208"/>
            <a:ext cx="683581" cy="3906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5B1811-E962-4E56-A77A-2A5763ED6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7027" y="2099208"/>
            <a:ext cx="701101" cy="402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F2F932-2EA1-41EE-8C35-B8AF2C024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3509" y="2099208"/>
            <a:ext cx="701101" cy="4023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B71AFD-1191-4CCD-B4B0-564F466DE9C6}"/>
              </a:ext>
            </a:extLst>
          </p:cNvPr>
          <p:cNvSpPr txBox="1"/>
          <p:nvPr/>
        </p:nvSpPr>
        <p:spPr>
          <a:xfrm>
            <a:off x="329609" y="-1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Downloadable Standard Drawings</a:t>
            </a:r>
          </a:p>
        </p:txBody>
      </p:sp>
    </p:spTree>
    <p:extLst>
      <p:ext uri="{BB962C8B-B14F-4D97-AF65-F5344CB8AC3E}">
        <p14:creationId xmlns:p14="http://schemas.microsoft.com/office/powerpoint/2010/main" val="200949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96268-151E-4C6E-88D4-0D65AEC5A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0031"/>
            <a:ext cx="10515600" cy="1325563"/>
          </a:xfrm>
        </p:spPr>
        <p:txBody>
          <a:bodyPr/>
          <a:lstStyle/>
          <a:p>
            <a:r>
              <a:rPr lang="en-US" dirty="0"/>
              <a:t>Material Specifications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37C3D5-74CB-43B2-BDD2-E8F1222E7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24" y="0"/>
            <a:ext cx="599577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91C0DC-7672-4D16-A3BF-3D18CF705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793" y="2145235"/>
            <a:ext cx="5151664" cy="471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6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1A2FB-50B9-D946-AA28-656AADEE3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Soil Erosion and Sediment Control BMPS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EC4FB-6E93-1B11-CA79-0F3FF5AA5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Silt Fence</a:t>
            </a:r>
          </a:p>
          <a:p>
            <a:r>
              <a:rPr lang="en-US" dirty="0"/>
              <a:t>Inlet Protection</a:t>
            </a:r>
          </a:p>
          <a:p>
            <a:r>
              <a:rPr lang="en-US" dirty="0"/>
              <a:t>Concrete Washout</a:t>
            </a:r>
          </a:p>
          <a:p>
            <a:r>
              <a:rPr lang="en-US" dirty="0"/>
              <a:t>Soil Stockpiles</a:t>
            </a:r>
          </a:p>
          <a:p>
            <a:r>
              <a:rPr lang="en-US" dirty="0"/>
              <a:t>Erosion Control Blanket</a:t>
            </a:r>
          </a:p>
          <a:p>
            <a:r>
              <a:rPr lang="en-US" dirty="0"/>
              <a:t>Stormwater Storage Facilities</a:t>
            </a:r>
          </a:p>
          <a:p>
            <a:r>
              <a:rPr lang="en-US" dirty="0"/>
              <a:t>Stabilized Construction Entrance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753BB6-7091-4AA3-049B-2B05948AF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362" y="1262593"/>
            <a:ext cx="4064493" cy="525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63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9751B-12E6-3DC4-44CB-268FB3789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5EE91-1492-6771-01DC-E97BE5710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Soil Erosion and Sediment Control (SESC) Overview</a:t>
            </a:r>
          </a:p>
          <a:p>
            <a:r>
              <a:rPr lang="en-US" dirty="0"/>
              <a:t>Stormwater Pollution Prevention Plan</a:t>
            </a:r>
          </a:p>
          <a:p>
            <a:r>
              <a:rPr lang="en-US" dirty="0"/>
              <a:t>Illinois Urban Manual</a:t>
            </a:r>
          </a:p>
          <a:p>
            <a:pPr lvl="1"/>
            <a:r>
              <a:rPr lang="en-US" dirty="0"/>
              <a:t>Goal </a:t>
            </a:r>
          </a:p>
          <a:p>
            <a:pPr lvl="1"/>
            <a:r>
              <a:rPr lang="en-US" dirty="0"/>
              <a:t>Use Cases</a:t>
            </a:r>
          </a:p>
          <a:p>
            <a:pPr lvl="1"/>
            <a:r>
              <a:rPr lang="en-US" dirty="0"/>
              <a:t>Future</a:t>
            </a:r>
          </a:p>
          <a:p>
            <a:r>
              <a:rPr lang="en-US" dirty="0"/>
              <a:t>Closing Remarks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CAB17F-4BCE-03EE-76BB-21369F267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263" y="2778201"/>
            <a:ext cx="6941469" cy="387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88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A69AD-1283-94FF-3A89-4F0ACADCC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In-Stream Work Guidance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BBC44-96B9-79F6-14D4-75B8A5905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Dewatering</a:t>
            </a:r>
          </a:p>
          <a:p>
            <a:r>
              <a:rPr lang="en-US" dirty="0"/>
              <a:t>Cofferdam </a:t>
            </a:r>
          </a:p>
          <a:p>
            <a:r>
              <a:rPr lang="en-US" dirty="0"/>
              <a:t>Temporary Stream Diversion</a:t>
            </a:r>
          </a:p>
          <a:p>
            <a:pPr lvl="1"/>
            <a:r>
              <a:rPr lang="en-US" dirty="0"/>
              <a:t>Pump</a:t>
            </a:r>
          </a:p>
          <a:p>
            <a:pPr lvl="1"/>
            <a:r>
              <a:rPr lang="en-US" dirty="0"/>
              <a:t>Pipe</a:t>
            </a:r>
          </a:p>
          <a:p>
            <a:pPr lvl="1"/>
            <a:r>
              <a:rPr lang="en-US" dirty="0"/>
              <a:t>Channel</a:t>
            </a:r>
          </a:p>
          <a:p>
            <a:pPr lvl="1"/>
            <a:r>
              <a:rPr lang="en-US" dirty="0"/>
              <a:t>Causeway</a:t>
            </a:r>
          </a:p>
          <a:p>
            <a:r>
              <a:rPr lang="en-US" dirty="0"/>
              <a:t>Sump Pit</a:t>
            </a:r>
          </a:p>
          <a:p>
            <a:r>
              <a:rPr lang="en-US" dirty="0"/>
              <a:t>Silt Curtain</a:t>
            </a:r>
          </a:p>
          <a:p>
            <a:r>
              <a:rPr lang="en-US" dirty="0"/>
              <a:t>Temporary Stream Crossing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628091-18A7-D94C-B5B7-601CE1AB5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0430" y="1205313"/>
            <a:ext cx="3460095" cy="494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11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6CCC6-49F2-9776-FE42-522CF424A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058400" cy="920266"/>
          </a:xfrm>
        </p:spPr>
        <p:txBody>
          <a:bodyPr/>
          <a:lstStyle/>
          <a:p>
            <a:r>
              <a:rPr lang="en-US" dirty="0"/>
              <a:t>What’s wrong with this image?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AC9193-8B15-AF0C-58B3-9CDDB8E94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28" y="920266"/>
            <a:ext cx="10555972" cy="5937734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701BC14-5FBF-65B2-A9F2-7C960826E38C}"/>
              </a:ext>
            </a:extLst>
          </p:cNvPr>
          <p:cNvSpPr/>
          <p:nvPr/>
        </p:nvSpPr>
        <p:spPr>
          <a:xfrm>
            <a:off x="5021179" y="3064042"/>
            <a:ext cx="1652337" cy="33367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4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B1A22-76AA-A3E5-EE1F-2185736D4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Updates to the 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F1F50-2D9A-59AC-F6DF-9F50C9ED0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Rolled Perimeter Control</a:t>
            </a:r>
          </a:p>
          <a:p>
            <a:r>
              <a:rPr lang="en-US" dirty="0"/>
              <a:t>Streambank Stabilization (Structural, Vegetative, Bioengineering)</a:t>
            </a:r>
          </a:p>
          <a:p>
            <a:r>
              <a:rPr lang="en-US" dirty="0"/>
              <a:t>Wet Bottom Basin, Dry Bottom Basin, Extended Basin, Sediment Forebay)</a:t>
            </a:r>
          </a:p>
          <a:p>
            <a:r>
              <a:rPr lang="en-US" dirty="0"/>
              <a:t>Updates to: Back cut Curb, Sump Pit, Permanent/Temporary Vegetation</a:t>
            </a:r>
          </a:p>
          <a:p>
            <a:r>
              <a:rPr lang="en-US" b="1" u="sng" dirty="0"/>
              <a:t>Coming soon</a:t>
            </a:r>
          </a:p>
          <a:p>
            <a:r>
              <a:rPr lang="en-US" dirty="0"/>
              <a:t>Causeway (new)</a:t>
            </a:r>
          </a:p>
          <a:p>
            <a:r>
              <a:rPr lang="en-US" dirty="0"/>
              <a:t>Culvert Inlet Protection (revised)</a:t>
            </a:r>
          </a:p>
          <a:p>
            <a:r>
              <a:rPr lang="en-US" dirty="0"/>
              <a:t>Bio-swale (new)</a:t>
            </a:r>
          </a:p>
          <a:p>
            <a:r>
              <a:rPr lang="en-US" dirty="0"/>
              <a:t>Guidelines for Concrete Slurry Management 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F569CE9D-1183-7D99-B08F-9BCBA3DB32C6}"/>
              </a:ext>
            </a:extLst>
          </p:cNvPr>
          <p:cNvSpPr/>
          <p:nvPr/>
        </p:nvSpPr>
        <p:spPr>
          <a:xfrm>
            <a:off x="7186864" y="3857414"/>
            <a:ext cx="4824982" cy="2762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233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7" y="6400800"/>
            <a:ext cx="12189460" cy="457200"/>
          </a:xfrm>
          <a:custGeom>
            <a:avLst/>
            <a:gdLst/>
            <a:ahLst/>
            <a:cxnLst/>
            <a:rect l="l" t="t" r="r" b="b"/>
            <a:pathLst>
              <a:path w="12189460" h="457200">
                <a:moveTo>
                  <a:pt x="0" y="457200"/>
                </a:moveTo>
                <a:lnTo>
                  <a:pt x="12188952" y="457200"/>
                </a:lnTo>
                <a:lnTo>
                  <a:pt x="12188952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2683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333744"/>
            <a:ext cx="12189460" cy="64135"/>
          </a:xfrm>
          <a:custGeom>
            <a:avLst/>
            <a:gdLst/>
            <a:ahLst/>
            <a:cxnLst/>
            <a:rect l="l" t="t" r="r" b="b"/>
            <a:pathLst>
              <a:path w="12189460" h="64135">
                <a:moveTo>
                  <a:pt x="0" y="64007"/>
                </a:moveTo>
                <a:lnTo>
                  <a:pt x="12188952" y="64007"/>
                </a:lnTo>
                <a:lnTo>
                  <a:pt x="12188952" y="0"/>
                </a:lnTo>
                <a:lnTo>
                  <a:pt x="0" y="0"/>
                </a:lnTo>
                <a:lnTo>
                  <a:pt x="0" y="64007"/>
                </a:lnTo>
                <a:close/>
              </a:path>
            </a:pathLst>
          </a:custGeom>
          <a:solidFill>
            <a:srgbClr val="1CAD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93291" y="1737360"/>
            <a:ext cx="9966960" cy="0"/>
          </a:xfrm>
          <a:custGeom>
            <a:avLst/>
            <a:gdLst/>
            <a:ahLst/>
            <a:cxnLst/>
            <a:rect l="l" t="t" r="r" b="b"/>
            <a:pathLst>
              <a:path w="9966960">
                <a:moveTo>
                  <a:pt x="0" y="0"/>
                </a:moveTo>
                <a:lnTo>
                  <a:pt x="9966960" y="0"/>
                </a:lnTo>
              </a:path>
            </a:pathLst>
          </a:custGeom>
          <a:ln w="635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45539" y="1101787"/>
            <a:ext cx="91160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5" dirty="0"/>
              <a:t>Examples </a:t>
            </a:r>
            <a:r>
              <a:rPr spc="-30" dirty="0"/>
              <a:t>of </a:t>
            </a:r>
            <a:r>
              <a:rPr spc="-50" dirty="0"/>
              <a:t>Existing </a:t>
            </a:r>
            <a:r>
              <a:rPr spc="-75" dirty="0">
                <a:solidFill>
                  <a:srgbClr val="3E8853"/>
                </a:solidFill>
              </a:rPr>
              <a:t>Green </a:t>
            </a:r>
            <a:r>
              <a:rPr spc="-85" dirty="0">
                <a:solidFill>
                  <a:srgbClr val="3E8853"/>
                </a:solidFill>
              </a:rPr>
              <a:t>Infrastructure</a:t>
            </a:r>
            <a:r>
              <a:rPr spc="-455" dirty="0">
                <a:solidFill>
                  <a:srgbClr val="3E8853"/>
                </a:solidFill>
              </a:rPr>
              <a:t> </a:t>
            </a:r>
            <a:r>
              <a:rPr spc="-65" dirty="0"/>
              <a:t>Standards</a:t>
            </a:r>
          </a:p>
        </p:txBody>
      </p:sp>
      <p:sp>
        <p:nvSpPr>
          <p:cNvPr id="6" name="object 6"/>
          <p:cNvSpPr/>
          <p:nvPr/>
        </p:nvSpPr>
        <p:spPr>
          <a:xfrm>
            <a:off x="526538" y="2116173"/>
            <a:ext cx="3065162" cy="35805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8759" y="2024888"/>
            <a:ext cx="3459479" cy="3684904"/>
          </a:xfrm>
          <a:custGeom>
            <a:avLst/>
            <a:gdLst/>
            <a:ahLst/>
            <a:cxnLst/>
            <a:rect l="l" t="t" r="r" b="b"/>
            <a:pathLst>
              <a:path w="3459479" h="3684904">
                <a:moveTo>
                  <a:pt x="0" y="0"/>
                </a:moveTo>
                <a:lnTo>
                  <a:pt x="3458972" y="0"/>
                </a:lnTo>
                <a:lnTo>
                  <a:pt x="3458972" y="3684524"/>
                </a:lnTo>
                <a:lnTo>
                  <a:pt x="0" y="3684524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3E88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744602" y="2162048"/>
            <a:ext cx="3106331" cy="35346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602471" y="2024888"/>
            <a:ext cx="3350895" cy="3684904"/>
          </a:xfrm>
          <a:custGeom>
            <a:avLst/>
            <a:gdLst/>
            <a:ahLst/>
            <a:cxnLst/>
            <a:rect l="l" t="t" r="r" b="b"/>
            <a:pathLst>
              <a:path w="3350895" h="3684904">
                <a:moveTo>
                  <a:pt x="0" y="0"/>
                </a:moveTo>
                <a:lnTo>
                  <a:pt x="3350768" y="0"/>
                </a:lnTo>
                <a:lnTo>
                  <a:pt x="3350768" y="3684524"/>
                </a:lnTo>
                <a:lnTo>
                  <a:pt x="0" y="3684524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3E88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97263" y="2133087"/>
            <a:ext cx="3105677" cy="35334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38320" y="2024888"/>
            <a:ext cx="3623945" cy="3684904"/>
          </a:xfrm>
          <a:custGeom>
            <a:avLst/>
            <a:gdLst/>
            <a:ahLst/>
            <a:cxnLst/>
            <a:rect l="l" t="t" r="r" b="b"/>
            <a:pathLst>
              <a:path w="3623945" h="3684904">
                <a:moveTo>
                  <a:pt x="0" y="0"/>
                </a:moveTo>
                <a:lnTo>
                  <a:pt x="3623564" y="0"/>
                </a:lnTo>
                <a:lnTo>
                  <a:pt x="3623564" y="3684524"/>
                </a:lnTo>
                <a:lnTo>
                  <a:pt x="0" y="3684524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E88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7" y="6400800"/>
            <a:ext cx="12189460" cy="457200"/>
          </a:xfrm>
          <a:custGeom>
            <a:avLst/>
            <a:gdLst/>
            <a:ahLst/>
            <a:cxnLst/>
            <a:rect l="l" t="t" r="r" b="b"/>
            <a:pathLst>
              <a:path w="12189460" h="457200">
                <a:moveTo>
                  <a:pt x="0" y="457200"/>
                </a:moveTo>
                <a:lnTo>
                  <a:pt x="12188952" y="457200"/>
                </a:lnTo>
                <a:lnTo>
                  <a:pt x="12188952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2683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333744"/>
            <a:ext cx="12189460" cy="64135"/>
          </a:xfrm>
          <a:custGeom>
            <a:avLst/>
            <a:gdLst/>
            <a:ahLst/>
            <a:cxnLst/>
            <a:rect l="l" t="t" r="r" b="b"/>
            <a:pathLst>
              <a:path w="12189460" h="64135">
                <a:moveTo>
                  <a:pt x="0" y="64007"/>
                </a:moveTo>
                <a:lnTo>
                  <a:pt x="12188952" y="64007"/>
                </a:lnTo>
                <a:lnTo>
                  <a:pt x="12188952" y="0"/>
                </a:lnTo>
                <a:lnTo>
                  <a:pt x="0" y="0"/>
                </a:lnTo>
                <a:lnTo>
                  <a:pt x="0" y="64007"/>
                </a:lnTo>
                <a:close/>
              </a:path>
            </a:pathLst>
          </a:custGeom>
          <a:solidFill>
            <a:srgbClr val="1CAD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93291" y="1737360"/>
            <a:ext cx="9966960" cy="0"/>
          </a:xfrm>
          <a:custGeom>
            <a:avLst/>
            <a:gdLst/>
            <a:ahLst/>
            <a:cxnLst/>
            <a:rect l="l" t="t" r="r" b="b"/>
            <a:pathLst>
              <a:path w="9966960">
                <a:moveTo>
                  <a:pt x="0" y="0"/>
                </a:moveTo>
                <a:lnTo>
                  <a:pt x="9966960" y="0"/>
                </a:lnTo>
              </a:path>
            </a:pathLst>
          </a:custGeom>
          <a:ln w="635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45539" y="1101787"/>
            <a:ext cx="8992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5" dirty="0"/>
              <a:t>Examples </a:t>
            </a:r>
            <a:r>
              <a:rPr spc="-30" dirty="0"/>
              <a:t>of </a:t>
            </a:r>
            <a:r>
              <a:rPr spc="-50" dirty="0"/>
              <a:t>Existing </a:t>
            </a:r>
            <a:r>
              <a:rPr spc="-75" dirty="0">
                <a:solidFill>
                  <a:srgbClr val="3E8853"/>
                </a:solidFill>
              </a:rPr>
              <a:t>Green </a:t>
            </a:r>
            <a:r>
              <a:rPr spc="-85" dirty="0">
                <a:solidFill>
                  <a:srgbClr val="3E8853"/>
                </a:solidFill>
              </a:rPr>
              <a:t>Infrastructure</a:t>
            </a:r>
            <a:r>
              <a:rPr spc="-480" dirty="0">
                <a:solidFill>
                  <a:srgbClr val="3E8853"/>
                </a:solidFill>
              </a:rPr>
              <a:t> </a:t>
            </a:r>
            <a:r>
              <a:rPr spc="-55" dirty="0"/>
              <a:t>Drawings</a:t>
            </a:r>
          </a:p>
        </p:txBody>
      </p:sp>
      <p:sp>
        <p:nvSpPr>
          <p:cNvPr id="6" name="object 6"/>
          <p:cNvSpPr/>
          <p:nvPr/>
        </p:nvSpPr>
        <p:spPr>
          <a:xfrm>
            <a:off x="310937" y="1849949"/>
            <a:ext cx="2918623" cy="43829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3143" y="1796288"/>
            <a:ext cx="3020060" cy="4478655"/>
          </a:xfrm>
          <a:custGeom>
            <a:avLst/>
            <a:gdLst/>
            <a:ahLst/>
            <a:cxnLst/>
            <a:rect l="l" t="t" r="r" b="b"/>
            <a:pathLst>
              <a:path w="3020060" h="4478655">
                <a:moveTo>
                  <a:pt x="0" y="0"/>
                </a:moveTo>
                <a:lnTo>
                  <a:pt x="3020060" y="0"/>
                </a:lnTo>
                <a:lnTo>
                  <a:pt x="3020060" y="4478528"/>
                </a:lnTo>
                <a:lnTo>
                  <a:pt x="0" y="4478528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E88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944747" y="1838530"/>
            <a:ext cx="2935951" cy="43427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896604" y="1796288"/>
            <a:ext cx="3032760" cy="4445000"/>
          </a:xfrm>
          <a:custGeom>
            <a:avLst/>
            <a:gdLst/>
            <a:ahLst/>
            <a:cxnLst/>
            <a:rect l="l" t="t" r="r" b="b"/>
            <a:pathLst>
              <a:path w="3032759" h="4445000">
                <a:moveTo>
                  <a:pt x="0" y="0"/>
                </a:moveTo>
                <a:lnTo>
                  <a:pt x="3032252" y="0"/>
                </a:lnTo>
                <a:lnTo>
                  <a:pt x="3032252" y="4445000"/>
                </a:lnTo>
                <a:lnTo>
                  <a:pt x="0" y="44450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E88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27286" y="1832813"/>
            <a:ext cx="2943385" cy="44196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66920" y="1796288"/>
            <a:ext cx="3058160" cy="4511040"/>
          </a:xfrm>
          <a:custGeom>
            <a:avLst/>
            <a:gdLst/>
            <a:ahLst/>
            <a:cxnLst/>
            <a:rect l="l" t="t" r="r" b="b"/>
            <a:pathLst>
              <a:path w="3058159" h="4511040">
                <a:moveTo>
                  <a:pt x="0" y="0"/>
                </a:moveTo>
                <a:lnTo>
                  <a:pt x="3058160" y="0"/>
                </a:lnTo>
                <a:lnTo>
                  <a:pt x="3058160" y="4510532"/>
                </a:lnTo>
                <a:lnTo>
                  <a:pt x="0" y="4510532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3E88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A13FA-04F8-E01B-D372-BE0259724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72F14-C77C-77F0-CA52-E19F00BA7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Special thanks to: Rick McAndless, Ashley Curran, Megan Andrews, Alyse Olson, IEPA, TRC/SC Members, DNR and SWCD employees.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Email: </a:t>
            </a:r>
            <a:r>
              <a:rPr lang="en-US" dirty="0">
                <a:hlinkClick r:id="rId2"/>
              </a:rPr>
              <a:t>patrick.mcpartlan@kanedupageswcd.org</a:t>
            </a:r>
            <a:endParaRPr lang="en-US" dirty="0"/>
          </a:p>
          <a:p>
            <a:r>
              <a:rPr lang="en-US" dirty="0"/>
              <a:t>Kanedupageswcd.org</a:t>
            </a: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BECC27C1-EBFA-BC77-EDF5-0A7D20A801F8}"/>
              </a:ext>
            </a:extLst>
          </p:cNvPr>
          <p:cNvSpPr/>
          <p:nvPr/>
        </p:nvSpPr>
        <p:spPr>
          <a:xfrm>
            <a:off x="10357104" y="4965272"/>
            <a:ext cx="1597151" cy="1258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750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B13B6-A291-9FE6-323C-AD9FF3D41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Soil Erosion and Sediment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82F3E-52B0-A0D0-F63E-38FAE9A66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Goal: Minimum impact from temporary disturbance</a:t>
            </a:r>
          </a:p>
          <a:p>
            <a:pPr lvl="1"/>
            <a:r>
              <a:rPr lang="en-US" dirty="0"/>
              <a:t>Maintain underlying soils if possible</a:t>
            </a:r>
          </a:p>
          <a:p>
            <a:pPr lvl="1"/>
            <a:r>
              <a:rPr lang="en-US" dirty="0"/>
              <a:t>Maintain off-site areas</a:t>
            </a:r>
          </a:p>
          <a:p>
            <a:pPr lvl="1"/>
            <a:r>
              <a:rPr lang="en-US" dirty="0"/>
              <a:t>Preserve downstream water quality</a:t>
            </a:r>
          </a:p>
          <a:p>
            <a:r>
              <a:rPr lang="en-US" dirty="0"/>
              <a:t>Develop a plan to achieve this goal with a series of tested best management practices.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Address soil erosion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Address sedimentation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F97278-9E3D-6FFD-3B48-3458627B18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3674408"/>
            <a:ext cx="38862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00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00F9E-BB95-CD19-A262-890C0C80C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Applicable Regulation Permitting Construction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12F7C-8C85-EF5F-B575-3A896A2F8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IEPA National Pollutant Discharge System (NPDES)</a:t>
            </a:r>
          </a:p>
          <a:p>
            <a:pPr lvl="1"/>
            <a:r>
              <a:rPr lang="en-US" dirty="0"/>
              <a:t>ILR40 for communities</a:t>
            </a:r>
          </a:p>
          <a:p>
            <a:pPr lvl="1"/>
            <a:r>
              <a:rPr lang="en-US" dirty="0"/>
              <a:t>ILR10 for individual projects (&gt;1 Acre)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USACE Work Authorization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County Stormwater Ordinances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DDADD4-D238-4678-DF59-7BDC0BE92E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20" y="3018192"/>
            <a:ext cx="4374582" cy="295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68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17C642-F67D-7BBC-3A3A-2A4E29BBA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927" y="0"/>
            <a:ext cx="8196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10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4DB5D4-F91F-705F-F662-E37A18E97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698" y="0"/>
            <a:ext cx="83726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5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E03F5F-8398-CEA3-F697-11E56EBAD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373" y="0"/>
            <a:ext cx="8603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37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893E3A-870B-AF00-2609-1BC04977D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058" y="0"/>
            <a:ext cx="969188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6021A9-CC85-44F6-7004-FB03F6AB4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7887" y="0"/>
            <a:ext cx="2004113" cy="2086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3D36E4-F079-3B2C-A486-9AE18F18B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511996" cy="249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0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92550"/>
            <a:ext cx="5007429" cy="1066800"/>
          </a:xfrm>
        </p:spPr>
        <p:txBody>
          <a:bodyPr/>
          <a:lstStyle/>
          <a:p>
            <a:r>
              <a:rPr lang="en-US" dirty="0"/>
              <a:t>What is the IUM?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92100" y="1480458"/>
            <a:ext cx="10972800" cy="514894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A manual intended for use as a technical reference. </a:t>
            </a:r>
          </a:p>
          <a:p>
            <a:r>
              <a:rPr lang="en-US" dirty="0"/>
              <a:t>Ecosystem protection and enhancement</a:t>
            </a:r>
          </a:p>
          <a:p>
            <a:r>
              <a:rPr lang="en-US" dirty="0"/>
              <a:t>Sets the minimum standard for BMP’s (Best Management Practices) in the State of Illinois </a:t>
            </a:r>
          </a:p>
          <a:p>
            <a:r>
              <a:rPr lang="en-US" dirty="0"/>
              <a:t>BMPs include: </a:t>
            </a:r>
          </a:p>
          <a:p>
            <a:pPr lvl="3"/>
            <a:r>
              <a:rPr lang="en-US" sz="2800" dirty="0"/>
              <a:t>Soil Erosion &amp; Sediment Control</a:t>
            </a:r>
          </a:p>
          <a:p>
            <a:pPr lvl="3"/>
            <a:r>
              <a:rPr lang="en-US" sz="2800" dirty="0"/>
              <a:t>Stormwater Management</a:t>
            </a:r>
          </a:p>
          <a:p>
            <a:pPr lvl="3"/>
            <a:r>
              <a:rPr lang="en-US" sz="2800" dirty="0"/>
              <a:t>Special Area Protection</a:t>
            </a:r>
          </a:p>
          <a:p>
            <a:pPr lvl="1"/>
            <a:endParaRPr lang="en-US" dirty="0"/>
          </a:p>
          <a:p>
            <a:pPr marL="41148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738A6B-BE6A-41AB-9ED9-C76194BFA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769" y="3619488"/>
            <a:ext cx="5017836" cy="28214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3042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1444</TotalTime>
  <Words>793</Words>
  <Application>Microsoft Office PowerPoint</Application>
  <PresentationFormat>Widescreen</PresentationFormat>
  <Paragraphs>135</Paragraphs>
  <Slides>25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</vt:lpstr>
      <vt:lpstr>Calibri Light</vt:lpstr>
      <vt:lpstr>Georgia</vt:lpstr>
      <vt:lpstr>Wingdings</vt:lpstr>
      <vt:lpstr>Wingdings 2</vt:lpstr>
      <vt:lpstr>Retrospect</vt:lpstr>
      <vt:lpstr>Illinois Urban Manual</vt:lpstr>
      <vt:lpstr>Presentation Layout</vt:lpstr>
      <vt:lpstr>What is Soil Erosion and Sediment Control</vt:lpstr>
      <vt:lpstr>Applicable Regulation Permitting Construction </vt:lpstr>
      <vt:lpstr>PowerPoint Presentation</vt:lpstr>
      <vt:lpstr>PowerPoint Presentation</vt:lpstr>
      <vt:lpstr>PowerPoint Presentation</vt:lpstr>
      <vt:lpstr>PowerPoint Presentation</vt:lpstr>
      <vt:lpstr>What is the IUM? </vt:lpstr>
      <vt:lpstr>PowerPoint Presentation</vt:lpstr>
      <vt:lpstr>The manual is a dynamic document </vt:lpstr>
      <vt:lpstr>How to use the IUM?</vt:lpstr>
      <vt:lpstr>PowerPoint Presentation</vt:lpstr>
      <vt:lpstr>IUM User Overview: Where?</vt:lpstr>
      <vt:lpstr>IUM User Overview: How?</vt:lpstr>
      <vt:lpstr>Practice Standards</vt:lpstr>
      <vt:lpstr>Mentioned how dwg and dxf are saved to 2019 version</vt:lpstr>
      <vt:lpstr>Material Specifications</vt:lpstr>
      <vt:lpstr>General Soil Erosion and Sediment Control BMPS</vt:lpstr>
      <vt:lpstr>In-Stream Work Guidance</vt:lpstr>
      <vt:lpstr>What’s wrong with this image?</vt:lpstr>
      <vt:lpstr>Updates to the IUM</vt:lpstr>
      <vt:lpstr>Examples of Existing Green Infrastructure Standards</vt:lpstr>
      <vt:lpstr>Examples of Existing Green Infrastructure Drawings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Illinois Urban Manual</dc:title>
  <dc:creator>Patrick McPartlan</dc:creator>
  <cp:lastModifiedBy>Patrick McPartlan</cp:lastModifiedBy>
  <cp:revision>11</cp:revision>
  <dcterms:created xsi:type="dcterms:W3CDTF">2022-06-24T13:42:04Z</dcterms:created>
  <dcterms:modified xsi:type="dcterms:W3CDTF">2022-07-19T15:41:58Z</dcterms:modified>
</cp:coreProperties>
</file>