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0" r:id="rId3"/>
    <p:sldId id="282" r:id="rId4"/>
    <p:sldId id="275" r:id="rId5"/>
    <p:sldId id="259" r:id="rId6"/>
    <p:sldId id="260" r:id="rId7"/>
    <p:sldId id="269" r:id="rId8"/>
    <p:sldId id="277" r:id="rId9"/>
    <p:sldId id="283" r:id="rId10"/>
    <p:sldId id="284" r:id="rId11"/>
    <p:sldId id="285" r:id="rId12"/>
    <p:sldId id="279" r:id="rId13"/>
    <p:sldId id="281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mey, Justin" initials="RJ" lastIdx="1" clrIdx="0">
    <p:extLst>
      <p:ext uri="{19B8F6BF-5375-455C-9EA6-DF929625EA0E}">
        <p15:presenceInfo xmlns:p15="http://schemas.microsoft.com/office/powerpoint/2012/main" userId="S::Justin.Ramey@Illinois.gov::0aef93eb-aca7-493e-8e48-97dfa54676b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460B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83166" autoAdjust="0"/>
  </p:normalViewPr>
  <p:slideViewPr>
    <p:cSldViewPr snapToGrid="0">
      <p:cViewPr varScale="1">
        <p:scale>
          <a:sx n="79" d="100"/>
          <a:sy n="79" d="100"/>
        </p:scale>
        <p:origin x="850" y="82"/>
      </p:cViewPr>
      <p:guideLst/>
    </p:cSldViewPr>
  </p:slideViewPr>
  <p:outlineViewPr>
    <p:cViewPr>
      <p:scale>
        <a:sx n="33" d="100"/>
        <a:sy n="33" d="100"/>
      </p:scale>
      <p:origin x="0" y="-690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9159C-92BC-4C91-9B64-4A2B9B5608E8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FC3A2-59D1-4D4D-9EDF-22B8526D3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60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SWCDs one stop shop for all the CREP training, procedures and forms you will need.  Our virtual trainings are posted here for your review as necessary. </a:t>
            </a:r>
          </a:p>
          <a:p>
            <a:r>
              <a:rPr lang="en-US" dirty="0"/>
              <a:t>Today I am going into some details on monitoring and enrollment that we have found that we have several questions 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C3A2-59D1-4D4D-9EDF-22B8526D3A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38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C3A2-59D1-4D4D-9EDF-22B8526D3A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27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on the website for reference.  There is also a detailed training video on the website that Justin created.  I’ve pulled a few key points from the training that we have had questions from.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C3A2-59D1-4D4D-9EDF-22B8526D3A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46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Cycle of monitoring, conditions and alterations and Fed acres and Add Acres (IDNR determines compliance); must monitor at least 1/3 of easements each year, can monitor all in 1 or 2 years if want to; exceptions to 3 year – ownership, violations, renewals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C3A2-59D1-4D4D-9EDF-22B8526D3A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06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Presented on this before, all the prep you should do prior to visiting the 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C3A2-59D1-4D4D-9EDF-22B8526D3A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32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slide; This is an example of a detailed ingress/egress.  Most do not look like this, but this is also exhibit B in the easement document.  This would be an easement you might want a UTV for.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C3A2-59D1-4D4D-9EDF-22B8526D3A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32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you call to set up a time to visit the site, talk with your landowners to get more information on the property (parking, trails, gates, UTVs)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C3A2-59D1-4D4D-9EDF-22B8526D3A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42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Slide; Map from a CRS.  10 photo points and 2 alterations that are reference in the report.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C3A2-59D1-4D4D-9EDF-22B8526D3A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35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Actual SWCD reports from this year. Left 20000391 – 20 acres; right 20010742 – 35 acres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C3A2-59D1-4D4D-9EDF-22B8526D3A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59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Left 20021027 – 92 ac;  right 20010566 – 8 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C3A2-59D1-4D4D-9EDF-22B8526D3A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2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634A4-19EC-4D1B-99A0-9A5ABF405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441427-F8B1-4461-AC8E-7C66F9E50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0C0A5-0C1E-46BA-AB89-17FB7DCD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0FC5-044C-4202-AF6A-A8BA584FAAF1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7050D-81F3-4A35-B1F9-2BA2BF8B5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4F2C4-CF69-48D9-BAF3-3B70875A7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6A5E-3A77-4921-875A-C6BBC6D7D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8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5BF20-9A4B-4E65-BD1B-0275ABB99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1F7488-53E9-43AF-A57E-BEC386251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4E1C7-98ED-42CC-BF31-418EAEFD7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0FC5-044C-4202-AF6A-A8BA584FAAF1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8E6E8-21C2-49DB-8130-44555672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2FDFB-3976-406A-BC47-529543F42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6A5E-3A77-4921-875A-C6BBC6D7D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37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2D8938-F0E7-47A9-931A-E0E0FA09BB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6B5C7F-7428-427B-ADD1-1B7A6EF1C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35450-2BD7-484E-B8AE-DC0A0C9CB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0FC5-044C-4202-AF6A-A8BA584FAAF1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29FB4-A51C-415D-9D03-BF5AF9896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4543D-3BF0-4E5D-B27C-9033026A5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6A5E-3A77-4921-875A-C6BBC6D7D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9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E9C14-7506-4AC1-B453-74443B8BC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FDD29-57B0-4FA0-9634-49845946C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2EB13-F1F0-446D-A4C3-E470A851A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0FC5-044C-4202-AF6A-A8BA584FAAF1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D7D58-EA8C-4C7B-8B0F-1C79FAB30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4542A-F1FB-4418-AFEB-76B335538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6A5E-3A77-4921-875A-C6BBC6D7D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47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49D14-255F-42E5-886F-1013C4BA9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F94DA7-922E-4E99-A0F3-8FBFC8548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56CF6-1B7C-41BA-AFC3-D976EED34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0FC5-044C-4202-AF6A-A8BA584FAAF1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15E59-C58C-4766-B8FE-A3EAB2C9E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90062-23C9-4210-8161-E936CCC2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6A5E-3A77-4921-875A-C6BBC6D7D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83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526C1-D921-4D79-BC8B-8EAFA32D8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D4A9F-98FE-4EAE-8F27-36AE9E7A5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64AD97-3CE7-4392-8A9C-D4636B1DE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4899D5-CB54-4981-9499-6428D7B9A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0FC5-044C-4202-AF6A-A8BA584FAAF1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EAB8B-09E4-47D1-BF69-3FBF069F5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68BE1-F0B6-47A9-B458-C604E5687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6A5E-3A77-4921-875A-C6BBC6D7D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1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1B52E-5DF6-46F9-AB20-CF47B1D86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068EDA-CBA4-4CAD-A3E1-E0E8D00BB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51A519-E62E-4258-BA4F-8D08E7192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6D14B7-5AFB-480F-AA79-2E7B4080AD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EF6D4F-912B-4CC6-91BA-F89ED59313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2E19DC-FA5E-495F-81A8-2966BDC2C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0FC5-044C-4202-AF6A-A8BA584FAAF1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7FACB1-C1CA-448A-9041-A01D032A9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2CB032-1F8D-4884-B899-3C504F7D1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6A5E-3A77-4921-875A-C6BBC6D7D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78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C0980-4760-4AF8-87C9-5F47A83A1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BF6EA8-AC5F-4937-B13E-28916743D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0FC5-044C-4202-AF6A-A8BA584FAAF1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83510A-4E25-466A-8C9E-B7E08FD60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54CFB5-F6B7-44BC-8BDD-722C070F5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6A5E-3A77-4921-875A-C6BBC6D7D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96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040FD3-85C2-4BEC-A382-B274937A6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0FC5-044C-4202-AF6A-A8BA584FAAF1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DFFEAC-40B6-477D-90FC-167EE0771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D5D01-E28A-4620-8504-37B1A10AC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6A5E-3A77-4921-875A-C6BBC6D7D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0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CFDD6-8065-4193-9309-779512033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09FC1-12F4-4666-863E-1BEED6E72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49818C-118B-45FE-80B8-E12A61C81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0BC17-6B9D-4146-9DF2-C5C79BBEC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0FC5-044C-4202-AF6A-A8BA584FAAF1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2EB6E9-6671-454B-B365-577A2B24C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8DD17-36D0-494B-9D6E-FF4C959D4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6A5E-3A77-4921-875A-C6BBC6D7D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22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6B2F-210E-41D5-AAFD-882A24540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D6EA84-821C-435B-94E2-C8DA146453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164827-AE5B-4C3A-AC63-5D08294C8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059A72-B188-41C2-80AD-BA8EB22CE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0FC5-044C-4202-AF6A-A8BA584FAAF1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70B03-5018-404B-A592-98BF13AC7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EF689-F833-4E1B-99CE-4615A061D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6A5E-3A77-4921-875A-C6BBC6D7D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4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A35318-EEE9-4FF4-B2C0-F3865C15B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94ABE-149C-44D5-81E3-4C4CCAD76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D3FDB-FA24-4E0E-8B98-82C6EC75EF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60FC5-044C-4202-AF6A-A8BA584FAAF1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C3954-FA8B-4A75-9538-1BE618D74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61725-B5D2-457F-9A30-4654A2A8F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C6A5E-3A77-4921-875A-C6BBC6D7D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5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secure-web.cisco.com/1vEVADNmASpgFQqbdv4z7x21djbQ63FSAucDJGhB6OvIs4PMHGrnIytjS8ZRb941FZAFODNgxB1xfvFg600PGfmPSuQ9HvCbMQ0KjKM6WgnQk60aDtRjg4MhAPDUnRG4t8JETUwEtNaqUgiCZsHhHR_wyUq8GFE3PGjGCf8tGryiELCP36Demy4wfsbs96wNxh9AUPBR58K5KZvSnTdmMAj0Bl8N0JFDx7hq84Y50i-gID9CCr_V6oOO1tUNcb6RtTk_SScJIIoDNnGdFBlBgIuql3UsjMt1AljHISNa6PdIlVPgn9UrPmnTWv1DfKFrtW2Le89rd3J2BbDWUxCwJ_ogCgJ-zpxxS58cVQBvMTom_b3KuVYkmxhvLwspk5VF8IuE7ylJ5UBrlnMDxU5Hd7xQu539Tdb1-qR0uBXxBiNM/https%3A%2F%2Furldefense.com%2Fv3%2F__https%3A%2F%2Fwww2.illinois.gov%2Fdnr%2Fconservation%2FCREP%2FPages%2Fdefault.aspx__%3B%21%21DZ3fjg%21tTHH9ZmlyHKiORIFgLeGu08pEHJolk2XnnILjTag2mGd1No4VRDhugeispZEe0nANw%2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illinois.gov/dnr/conservation/CREP/Pages/8675309swcddocs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66C16-3761-4039-A4D5-67480F0EC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5951" y="3652486"/>
            <a:ext cx="9924080" cy="23876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SWCD Summer Training Conference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</a:b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Michelle Bloomquist</a:t>
            </a:r>
            <a:br>
              <a:rPr lang="en-US" sz="1800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Illinois Department of Natural Resources</a:t>
            </a:r>
            <a:br>
              <a:rPr lang="en-US" sz="1800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July 18, 2022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50A3FE83-D8E3-4C8A-918C-4036F64FA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574" y="713251"/>
            <a:ext cx="4486835" cy="285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31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7EE4E-FB8C-40DE-A328-AE5D435C5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SWCD Photo Point Maps</a:t>
            </a:r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9D0F7EBC-79B0-4BE6-BC44-DACDB8B63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96" y="1333500"/>
            <a:ext cx="5330021" cy="5429250"/>
          </a:xfrm>
          <a:prstGeom prst="rect">
            <a:avLst/>
          </a:prstGeom>
        </p:spPr>
      </p:pic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6917EFF7-E443-4001-B179-ED2E9062AF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746" y="1333500"/>
            <a:ext cx="5330021" cy="545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87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7EE4E-FB8C-40DE-A328-AE5D435C5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SWCD Photo Point Maps</a:t>
            </a:r>
            <a:endParaRPr lang="en-US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Picture 3" descr="Map&#10;&#10;Description automatically generated with medium confidence">
            <a:extLst>
              <a:ext uri="{FF2B5EF4-FFF2-40B4-BE49-F238E27FC236}">
                <a16:creationId xmlns:a16="http://schemas.microsoft.com/office/drawing/2014/main" id="{ED117486-B4D9-4A0C-B728-04B9EA533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19" y="1266824"/>
            <a:ext cx="5500134" cy="5457825"/>
          </a:xfrm>
          <a:prstGeom prst="rect">
            <a:avLst/>
          </a:prstGeom>
        </p:spPr>
      </p:pic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3DD4FF08-69FE-4534-9210-735937337C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334" y="1266824"/>
            <a:ext cx="5527747" cy="559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46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7EE4E-FB8C-40DE-A328-AE5D435C5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Contractual Monitoring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C3A70-6CDF-409C-ABFA-3242F16A6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709"/>
            <a:ext cx="10515600" cy="4625254"/>
          </a:xfrm>
        </p:spPr>
        <p:txBody>
          <a:bodyPr>
            <a:normAutofit/>
          </a:bodyPr>
          <a:lstStyle/>
          <a:p>
            <a:r>
              <a:rPr lang="en-US" sz="2400" dirty="0"/>
              <a:t>The SWCD contract states that all easements must be monitored every 3 years</a:t>
            </a:r>
          </a:p>
          <a:p>
            <a:r>
              <a:rPr lang="en-US" sz="2400" dirty="0"/>
              <a:t>If monitoring is behind, the SWCD is required to monitor and submit reports to IDNR in 2022 for at least 1/3 of all easements</a:t>
            </a:r>
          </a:p>
          <a:p>
            <a:r>
              <a:rPr lang="en-US" sz="2400" dirty="0"/>
              <a:t>After report submittal, IDNR and/or CRS will review all reports</a:t>
            </a:r>
          </a:p>
          <a:p>
            <a:r>
              <a:rPr lang="en-US" sz="2400" dirty="0"/>
              <a:t>IDNR may ask for additional information and/or pictures if the report does not fully capture the easement conditions</a:t>
            </a:r>
          </a:p>
          <a:p>
            <a:r>
              <a:rPr lang="en-US" sz="2400" dirty="0"/>
              <a:t>Submit the invoice for all monitoring reports sent to IDNR:</a:t>
            </a:r>
          </a:p>
          <a:p>
            <a:pPr lvl="1"/>
            <a:r>
              <a:rPr lang="en-US" sz="2000" dirty="0"/>
              <a:t>Invoice for $100 per easement per year</a:t>
            </a:r>
          </a:p>
          <a:p>
            <a:pPr lvl="1"/>
            <a:r>
              <a:rPr lang="en-US" sz="2000" dirty="0"/>
              <a:t>Include the first page of the monitoring report as back up documentation</a:t>
            </a:r>
          </a:p>
          <a:p>
            <a:pPr lvl="1"/>
            <a:r>
              <a:rPr lang="en-US" sz="2000" dirty="0"/>
              <a:t>Submit the invoice when finished monitoring for the year</a:t>
            </a:r>
          </a:p>
          <a:p>
            <a:pPr lvl="2"/>
            <a:r>
              <a:rPr lang="en-US" sz="1600" dirty="0"/>
              <a:t>Due by 12/31 of each year</a:t>
            </a:r>
          </a:p>
          <a:p>
            <a:endParaRPr lang="en-US" dirty="0"/>
          </a:p>
          <a:p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48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7EE4E-FB8C-40DE-A328-AE5D435C5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SWCD Contractual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C3A70-6CDF-409C-ABFA-3242F16A6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238"/>
            <a:ext cx="10797988" cy="5315256"/>
          </a:xfrm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</a:pPr>
            <a:r>
              <a:rPr lang="en-US" dirty="0"/>
              <a:t>If the SWCD has determined that they are unable to perform monitoring as required, the SWCD board may request in writing to amend the contract to remove monitoring from the contract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 remainder of the contract will stay the same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 contract may be amended again in the future to add monitoring if circumstances change</a:t>
            </a:r>
          </a:p>
        </p:txBody>
      </p:sp>
    </p:spTree>
    <p:extLst>
      <p:ext uri="{BB962C8B-B14F-4D97-AF65-F5344CB8AC3E}">
        <p14:creationId xmlns:p14="http://schemas.microsoft.com/office/powerpoint/2010/main" val="1533267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7EE4E-FB8C-40DE-A328-AE5D435C5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2491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Mock CREP Easement Enrollment</a:t>
            </a:r>
          </a:p>
        </p:txBody>
      </p:sp>
    </p:spTree>
    <p:extLst>
      <p:ext uri="{BB962C8B-B14F-4D97-AF65-F5344CB8AC3E}">
        <p14:creationId xmlns:p14="http://schemas.microsoft.com/office/powerpoint/2010/main" val="1846393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7EE4E-FB8C-40DE-A328-AE5D435C5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260" y="743447"/>
            <a:ext cx="5257793" cy="1053792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CREP Eligibility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C3A70-6CDF-409C-ABFA-3242F16A6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5102" y="4150429"/>
            <a:ext cx="6351618" cy="148531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dirty="0"/>
              <a:t>To learn more, visit: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https://www2.illinois.gov/dnr/conservation/CREP</a:t>
            </a:r>
            <a:endParaRPr lang="en-US" dirty="0"/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45B47E8F-BE34-4AB5-B3EA-C14DE72AE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7709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5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7EE4E-FB8C-40DE-A328-AE5D435C5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409" y="340963"/>
            <a:ext cx="3973385" cy="237420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SWCD CREP Documents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C3A70-6CDF-409C-ABFA-3242F16A6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0408" y="4629234"/>
            <a:ext cx="3973386" cy="148531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dirty="0">
                <a:hlinkClick r:id="rId3"/>
              </a:rPr>
              <a:t>https://www2.illinois.gov/dnr/conservation/CREP/Pages/8675309swcddocs.aspx</a:t>
            </a:r>
            <a:endParaRPr lang="en-US" dirty="0"/>
          </a:p>
          <a:p>
            <a:pPr marL="0" lvl="1" indent="0">
              <a:spcBef>
                <a:spcPts val="1000"/>
              </a:spcBef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5A6F55-CE28-4F78-BC20-FD650CB8D7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" b="7324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21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41C57B1-DE57-4211-8E9B-02CD5E04C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" y="0"/>
            <a:ext cx="5299364" cy="685800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AB36AE7-D66E-4C96-B382-9FAC45813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701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1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7EE4E-FB8C-40DE-A328-AE5D435C5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On-Site Monitoring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C9BC91-46E6-4AE2-8C5D-60D9871A9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6841"/>
            <a:ext cx="10515600" cy="47201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Scheduled Monitoring - conducted every 3 years </a:t>
            </a:r>
          </a:p>
          <a:p>
            <a:pPr lvl="2"/>
            <a:r>
              <a:rPr lang="en-US" dirty="0"/>
              <a:t>Conducted by the SWCD or CREP Specialists</a:t>
            </a:r>
          </a:p>
          <a:p>
            <a:pPr lvl="2"/>
            <a:r>
              <a:rPr lang="en-US" dirty="0"/>
              <a:t>Monitoring conditions and easement alterations on current/expired Federal CREP/CRP Acres and Additional Acres</a:t>
            </a:r>
          </a:p>
          <a:p>
            <a:pPr lvl="2"/>
            <a:r>
              <a:rPr lang="en-US" dirty="0"/>
              <a:t>Alternate </a:t>
            </a:r>
            <a:r>
              <a:rPr lang="en-US" b="1" dirty="0"/>
              <a:t>at least </a:t>
            </a:r>
            <a:r>
              <a:rPr lang="en-US" dirty="0"/>
              <a:t>1/3 of caseload each year </a:t>
            </a:r>
          </a:p>
          <a:p>
            <a:pPr marL="115888" lvl="1" indent="0">
              <a:buNone/>
            </a:pPr>
            <a:endParaRPr lang="en-US" sz="2000" dirty="0"/>
          </a:p>
          <a:p>
            <a:pPr marL="115888" lvl="1" indent="0">
              <a:buNone/>
            </a:pPr>
            <a:r>
              <a:rPr lang="en-US" sz="2800" u="sng" dirty="0"/>
              <a:t>Exceptions that may require an unscheduled monitoring visit</a:t>
            </a:r>
          </a:p>
          <a:p>
            <a:pPr lvl="2"/>
            <a:r>
              <a:rPr lang="en-US" dirty="0"/>
              <a:t>Easement Ownership Changes</a:t>
            </a:r>
          </a:p>
          <a:p>
            <a:pPr lvl="3"/>
            <a:r>
              <a:rPr lang="en-US" dirty="0"/>
              <a:t>Easement Splits</a:t>
            </a:r>
          </a:p>
          <a:p>
            <a:pPr lvl="3"/>
            <a:r>
              <a:rPr lang="en-US" dirty="0"/>
              <a:t>Provide CREP Documents To New Landowners</a:t>
            </a:r>
          </a:p>
          <a:p>
            <a:pPr lvl="2"/>
            <a:r>
              <a:rPr lang="en-US" dirty="0"/>
              <a:t>Violations</a:t>
            </a:r>
          </a:p>
          <a:p>
            <a:pPr lvl="2"/>
            <a:r>
              <a:rPr lang="en-US" dirty="0"/>
              <a:t>Renewals or Extensions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338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7EE4E-FB8C-40DE-A328-AE5D435C5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Monitoring Preparation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C3A70-6CDF-409C-ABFA-3242F16A6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072" y="1597891"/>
            <a:ext cx="8211127" cy="498763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Review existing easement documentation: </a:t>
            </a:r>
            <a:r>
              <a:rPr lang="en-US" sz="2200" dirty="0"/>
              <a:t>(What has happened prior to this visit?)</a:t>
            </a:r>
          </a:p>
          <a:p>
            <a:pPr lvl="1"/>
            <a:r>
              <a:rPr lang="en-US" dirty="0"/>
              <a:t>Review Annual IDNR Monitoring Tracking Spreadsheet</a:t>
            </a:r>
          </a:p>
          <a:p>
            <a:pPr lvl="2"/>
            <a:r>
              <a:rPr lang="en-US" dirty="0"/>
              <a:t>IDNR provided - Lists all easements the SWCD needs to monitor</a:t>
            </a:r>
          </a:p>
          <a:p>
            <a:pPr lvl="1"/>
            <a:r>
              <a:rPr lang="en-US" dirty="0"/>
              <a:t>Review all existing CREP easement documents and SWCD files.</a:t>
            </a:r>
          </a:p>
          <a:p>
            <a:pPr lvl="1"/>
            <a:r>
              <a:rPr lang="en-US" dirty="0"/>
              <a:t>Review previous CREP monitoring reports</a:t>
            </a:r>
          </a:p>
          <a:p>
            <a:pPr lvl="1"/>
            <a:r>
              <a:rPr lang="en-US" dirty="0"/>
              <a:t>Review any existing conservation management plans 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Google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Earth/</a:t>
            </a:r>
            <a:r>
              <a:rPr lang="en-US" dirty="0">
                <a:solidFill>
                  <a:srgbClr val="00B050"/>
                </a:solidFill>
              </a:rPr>
              <a:t>Street</a:t>
            </a:r>
            <a:r>
              <a:rPr lang="en-US" dirty="0"/>
              <a:t> </a:t>
            </a:r>
            <a:r>
              <a:rPr lang="en-US" dirty="0">
                <a:solidFill>
                  <a:srgbClr val="FF9900"/>
                </a:solidFill>
              </a:rPr>
              <a:t>View </a:t>
            </a:r>
            <a:r>
              <a:rPr lang="en-US" dirty="0">
                <a:solidFill>
                  <a:srgbClr val="0070C0"/>
                </a:solidFill>
              </a:rPr>
              <a:t>is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your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Friend</a:t>
            </a:r>
          </a:p>
          <a:p>
            <a:pPr lvl="1"/>
            <a:r>
              <a:rPr lang="en-US" dirty="0"/>
              <a:t>Review the Google Earth and Survey123 Monitoring Help documents.  </a:t>
            </a:r>
          </a:p>
          <a:p>
            <a:pPr lvl="2"/>
            <a:r>
              <a:rPr lang="en-US" dirty="0"/>
              <a:t>These files provide guidance on how to install software, configure settings and utilize the software.</a:t>
            </a:r>
          </a:p>
          <a:p>
            <a:pPr lvl="1"/>
            <a:r>
              <a:rPr lang="en-US" dirty="0"/>
              <a:t>Review aerial imagery</a:t>
            </a:r>
          </a:p>
          <a:p>
            <a:pPr lvl="2"/>
            <a:r>
              <a:rPr lang="en-US" dirty="0"/>
              <a:t>Identify site ingress/egress, parking, trails, road conditions, etc.</a:t>
            </a:r>
          </a:p>
          <a:p>
            <a:pPr lvl="2"/>
            <a:r>
              <a:rPr lang="en-US" dirty="0"/>
              <a:t>Identify points of interest</a:t>
            </a:r>
          </a:p>
          <a:p>
            <a:pPr lvl="2"/>
            <a:r>
              <a:rPr lang="en-US" dirty="0"/>
              <a:t>CRP/CREP Federal Acres vs Additional Acres</a:t>
            </a:r>
          </a:p>
          <a:p>
            <a:pPr lvl="2"/>
            <a:r>
              <a:rPr lang="en-US" dirty="0"/>
              <a:t>Identify defined fields or areas</a:t>
            </a:r>
          </a:p>
          <a:p>
            <a:pPr lvl="2"/>
            <a:r>
              <a:rPr lang="en-US" dirty="0"/>
              <a:t>Identify potential easement alterations</a:t>
            </a:r>
          </a:p>
          <a:p>
            <a:pPr lvl="1"/>
            <a:r>
              <a:rPr lang="en-US" dirty="0"/>
              <a:t>Google Earth Pro Desktop version</a:t>
            </a:r>
          </a:p>
          <a:p>
            <a:pPr lvl="2"/>
            <a:r>
              <a:rPr lang="en-US" dirty="0"/>
              <a:t>Use the year slider</a:t>
            </a:r>
          </a:p>
          <a:p>
            <a:pPr lvl="2"/>
            <a:r>
              <a:rPr lang="en-US" dirty="0"/>
              <a:t>Leaf-on vs Leaf-off conditions</a:t>
            </a:r>
          </a:p>
          <a:p>
            <a:pPr marL="457200" lvl="1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8025701-52BE-415F-9CBB-5654272A6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077" y="1778217"/>
            <a:ext cx="610451" cy="247534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C22BF8D-1FDD-4430-8508-2E80864AC03F}"/>
              </a:ext>
            </a:extLst>
          </p:cNvPr>
          <p:cNvSpPr/>
          <p:nvPr/>
        </p:nvSpPr>
        <p:spPr>
          <a:xfrm>
            <a:off x="10337374" y="2706470"/>
            <a:ext cx="775855" cy="5449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6B2BA0-188F-46DF-82DE-773B8CEEC3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367" y="4830618"/>
            <a:ext cx="4652433" cy="14224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BFB915D-0FED-415A-BA23-0803138FF955}"/>
              </a:ext>
            </a:extLst>
          </p:cNvPr>
          <p:cNvSpPr/>
          <p:nvPr/>
        </p:nvSpPr>
        <p:spPr>
          <a:xfrm>
            <a:off x="8097556" y="4830618"/>
            <a:ext cx="640044" cy="4294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169C3B7-622E-43B9-9390-82BADFA13D5D}"/>
              </a:ext>
            </a:extLst>
          </p:cNvPr>
          <p:cNvSpPr/>
          <p:nvPr/>
        </p:nvSpPr>
        <p:spPr>
          <a:xfrm flipH="1" flipV="1">
            <a:off x="6924427" y="5260108"/>
            <a:ext cx="2505899" cy="4294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17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7EE4E-FB8C-40DE-A328-AE5D435C5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Ingress/Egress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C3A70-6CDF-409C-ABFA-3242F16A6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964" y="1690688"/>
            <a:ext cx="5717214" cy="4713402"/>
          </a:xfrm>
        </p:spPr>
        <p:txBody>
          <a:bodyPr>
            <a:normAutofit/>
          </a:bodyPr>
          <a:lstStyle/>
          <a:p>
            <a:r>
              <a:rPr lang="en-US" dirty="0"/>
              <a:t>If the easement is along a road, this is the ingress/egress</a:t>
            </a:r>
          </a:p>
          <a:p>
            <a:r>
              <a:rPr lang="en-US" dirty="0"/>
              <a:t>Check the folders for maps showing the ingress/egress</a:t>
            </a:r>
          </a:p>
          <a:p>
            <a:r>
              <a:rPr lang="en-US" dirty="0"/>
              <a:t>Easement document should have ingress/egress Exhibit B</a:t>
            </a:r>
          </a:p>
          <a:p>
            <a:r>
              <a:rPr lang="en-US" dirty="0"/>
              <a:t>Ask for help</a:t>
            </a:r>
          </a:p>
          <a:p>
            <a:pPr lvl="1"/>
            <a:r>
              <a:rPr lang="en-US" dirty="0"/>
              <a:t>Your local CRS can help</a:t>
            </a:r>
          </a:p>
          <a:p>
            <a:pPr lvl="1"/>
            <a:endParaRPr lang="en-US" dirty="0"/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FF8F5515-7C6E-418D-AF12-84F5629A5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724" y="1328736"/>
            <a:ext cx="4292573" cy="552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92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7EE4E-FB8C-40DE-A328-AE5D435C5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Pre-Visit Landowner Discussion</a:t>
            </a:r>
            <a:endParaRPr lang="en-US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C3A70-6CDF-409C-ABFA-3242F16A6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072" y="1597892"/>
            <a:ext cx="8211127" cy="4451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</a:rPr>
              <a:t>Before going to the field, contact your CREP landowner to discuss the easement</a:t>
            </a:r>
          </a:p>
          <a:p>
            <a:pPr lvl="1"/>
            <a:r>
              <a:rPr lang="en-US" sz="1800" dirty="0">
                <a:solidFill>
                  <a:prstClr val="black"/>
                </a:solidFill>
              </a:rPr>
              <a:t>Verify ownership status</a:t>
            </a:r>
          </a:p>
          <a:p>
            <a:pPr lvl="1"/>
            <a:r>
              <a:rPr lang="en-US" sz="1800" dirty="0">
                <a:solidFill>
                  <a:prstClr val="black"/>
                </a:solidFill>
              </a:rPr>
              <a:t>Encourage landowner attendance </a:t>
            </a:r>
          </a:p>
          <a:p>
            <a:pPr lvl="1"/>
            <a:r>
              <a:rPr lang="en-US" sz="1800" dirty="0">
                <a:solidFill>
                  <a:prstClr val="black"/>
                </a:solidFill>
              </a:rPr>
              <a:t>Discuss landowner goals and plans for management </a:t>
            </a:r>
          </a:p>
          <a:p>
            <a:pPr lvl="1"/>
            <a:r>
              <a:rPr lang="en-US" sz="1800" dirty="0">
                <a:solidFill>
                  <a:prstClr val="black"/>
                </a:solidFill>
              </a:rPr>
              <a:t>Discuss landowner concerns </a:t>
            </a:r>
          </a:p>
          <a:p>
            <a:pPr lvl="1"/>
            <a:r>
              <a:rPr lang="en-US" sz="1800" dirty="0">
                <a:solidFill>
                  <a:prstClr val="black"/>
                </a:solidFill>
              </a:rPr>
              <a:t>Discuss any question you have from your initial review</a:t>
            </a:r>
          </a:p>
          <a:p>
            <a:pPr lvl="2"/>
            <a:r>
              <a:rPr lang="en-US" sz="1800" dirty="0">
                <a:solidFill>
                  <a:prstClr val="black"/>
                </a:solidFill>
              </a:rPr>
              <a:t>Where to park </a:t>
            </a:r>
          </a:p>
          <a:p>
            <a:pPr lvl="2"/>
            <a:r>
              <a:rPr lang="en-US" sz="1800" dirty="0">
                <a:solidFill>
                  <a:prstClr val="black"/>
                </a:solidFill>
              </a:rPr>
              <a:t>Best places to access the entire easement</a:t>
            </a:r>
          </a:p>
          <a:p>
            <a:pPr lvl="2"/>
            <a:r>
              <a:rPr lang="en-US" sz="1800" dirty="0">
                <a:solidFill>
                  <a:prstClr val="black"/>
                </a:solidFill>
              </a:rPr>
              <a:t>Best trails to use</a:t>
            </a:r>
          </a:p>
          <a:p>
            <a:pPr lvl="2"/>
            <a:r>
              <a:rPr lang="en-US" sz="1800" dirty="0">
                <a:solidFill>
                  <a:prstClr val="black"/>
                </a:solidFill>
              </a:rPr>
              <a:t>UTVs allowed</a:t>
            </a:r>
            <a:endParaRPr lang="en-US" sz="1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328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7EE4E-FB8C-40DE-A328-AE5D435C5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4344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Photo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C3A70-6CDF-409C-ABFA-3242F16A6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691" y="1690688"/>
            <a:ext cx="5695949" cy="4713402"/>
          </a:xfrm>
        </p:spPr>
        <p:txBody>
          <a:bodyPr>
            <a:normAutofit/>
          </a:bodyPr>
          <a:lstStyle/>
          <a:p>
            <a:pPr lvl="1"/>
            <a:r>
              <a:rPr lang="en-US" sz="2000" b="1" dirty="0"/>
              <a:t>Photos Complement aerial imagery</a:t>
            </a:r>
            <a:endParaRPr lang="en-US" sz="2000" dirty="0"/>
          </a:p>
          <a:p>
            <a:pPr lvl="2"/>
            <a:r>
              <a:rPr lang="en-US" dirty="0">
                <a:solidFill>
                  <a:prstClr val="black"/>
                </a:solidFill>
              </a:rPr>
              <a:t>Photos need to show detail of the primary conditions/practices from the ground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You can adjust or add additional photo points from previous photo point maps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Provide enough photo points to capture the conditions for each main section of the easement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Create additional photo points for alteration locations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B44174F6-E2E4-42F6-A741-DB783BE3C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597" y="76200"/>
            <a:ext cx="6031712" cy="675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19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6309</TotalTime>
  <Words>911</Words>
  <Application>Microsoft Office PowerPoint</Application>
  <PresentationFormat>Widescreen</PresentationFormat>
  <Paragraphs>101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Berlin Sans FB</vt:lpstr>
      <vt:lpstr>Berlin Sans FB Demi</vt:lpstr>
      <vt:lpstr>Calibri</vt:lpstr>
      <vt:lpstr>Calibri Light</vt:lpstr>
      <vt:lpstr>Office Theme</vt:lpstr>
      <vt:lpstr>SWCD Summer Training Conference  Michelle Bloomquist Illinois Department of Natural Resources July 18, 2022</vt:lpstr>
      <vt:lpstr>CREP Eligibility </vt:lpstr>
      <vt:lpstr>SWCD CREP Documents Website</vt:lpstr>
      <vt:lpstr>PowerPoint Presentation</vt:lpstr>
      <vt:lpstr>On-Site Monitoring </vt:lpstr>
      <vt:lpstr>Monitoring Preparation </vt:lpstr>
      <vt:lpstr>Ingress/Egress</vt:lpstr>
      <vt:lpstr>Pre-Visit Landowner Discussion</vt:lpstr>
      <vt:lpstr>Photo Points</vt:lpstr>
      <vt:lpstr>SWCD Photo Point Maps</vt:lpstr>
      <vt:lpstr>SWCD Photo Point Maps</vt:lpstr>
      <vt:lpstr>Contractual Monitoring Requirements</vt:lpstr>
      <vt:lpstr>SWCD Contractual Changes</vt:lpstr>
      <vt:lpstr>Mock CREP Easement Enrollment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SWCD Easement Monitoring Training</dc:title>
  <dc:creator>Ramey, Justin</dc:creator>
  <cp:lastModifiedBy>Ashley Curran</cp:lastModifiedBy>
  <cp:revision>76</cp:revision>
  <dcterms:created xsi:type="dcterms:W3CDTF">2022-01-15T22:09:26Z</dcterms:created>
  <dcterms:modified xsi:type="dcterms:W3CDTF">2022-07-18T16:48:23Z</dcterms:modified>
</cp:coreProperties>
</file>