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76" r:id="rId2"/>
    <p:sldId id="277" r:id="rId3"/>
    <p:sldId id="280" r:id="rId4"/>
    <p:sldId id="281" r:id="rId5"/>
    <p:sldId id="282" r:id="rId6"/>
    <p:sldId id="285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456" y="29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326D75-6224-40FC-A610-52AA6D03074E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1CFEE-A06A-4DE2-941A-60CD1DE7A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59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6182-6A36-46AB-8687-8EE79CEC71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47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B6182-6A36-46AB-8687-8EE79CEC71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01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1" i="0">
                <a:solidFill>
                  <a:srgbClr val="FEFFFE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50" b="0" i="0">
                <a:solidFill>
                  <a:srgbClr val="333333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1" i="0">
                <a:solidFill>
                  <a:srgbClr val="FEFFFE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" y="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10286981"/>
                </a:moveTo>
                <a:lnTo>
                  <a:pt x="0" y="0"/>
                </a:lnTo>
                <a:lnTo>
                  <a:pt x="18287934" y="0"/>
                </a:lnTo>
                <a:lnTo>
                  <a:pt x="18287934" y="10286981"/>
                </a:lnTo>
                <a:lnTo>
                  <a:pt x="0" y="10286981"/>
                </a:lnTo>
                <a:close/>
              </a:path>
            </a:pathLst>
          </a:custGeom>
          <a:solidFill>
            <a:srgbClr val="0045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500" b="1" i="0">
                <a:solidFill>
                  <a:srgbClr val="FEFFFE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A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31" y="2445338"/>
            <a:ext cx="18278475" cy="5400675"/>
          </a:xfrm>
          <a:custGeom>
            <a:avLst/>
            <a:gdLst/>
            <a:ahLst/>
            <a:cxnLst/>
            <a:rect l="l" t="t" r="r" b="b"/>
            <a:pathLst>
              <a:path w="18278475" h="5400675">
                <a:moveTo>
                  <a:pt x="18278209" y="0"/>
                </a:moveTo>
                <a:lnTo>
                  <a:pt x="18278209" y="5400674"/>
                </a:lnTo>
                <a:lnTo>
                  <a:pt x="0" y="5400674"/>
                </a:lnTo>
                <a:lnTo>
                  <a:pt x="0" y="0"/>
                </a:lnTo>
                <a:lnTo>
                  <a:pt x="18278209" y="0"/>
                </a:lnTo>
                <a:close/>
              </a:path>
            </a:pathLst>
          </a:custGeom>
          <a:solidFill>
            <a:srgbClr val="0045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680360" y="1039647"/>
            <a:ext cx="2800350" cy="2800350"/>
          </a:xfrm>
          <a:custGeom>
            <a:avLst/>
            <a:gdLst/>
            <a:ahLst/>
            <a:cxnLst/>
            <a:rect l="l" t="t" r="r" b="b"/>
            <a:pathLst>
              <a:path w="2800350" h="2800350">
                <a:moveTo>
                  <a:pt x="1382885" y="2800244"/>
                </a:moveTo>
                <a:lnTo>
                  <a:pt x="1331366" y="2798663"/>
                </a:lnTo>
                <a:lnTo>
                  <a:pt x="1279939" y="2795186"/>
                </a:lnTo>
                <a:lnTo>
                  <a:pt x="1228673" y="2789819"/>
                </a:lnTo>
                <a:lnTo>
                  <a:pt x="1177638" y="2782569"/>
                </a:lnTo>
                <a:lnTo>
                  <a:pt x="1126908" y="2773445"/>
                </a:lnTo>
                <a:lnTo>
                  <a:pt x="1076549" y="2762461"/>
                </a:lnTo>
                <a:lnTo>
                  <a:pt x="1026624" y="2749630"/>
                </a:lnTo>
                <a:lnTo>
                  <a:pt x="977207" y="2734969"/>
                </a:lnTo>
                <a:lnTo>
                  <a:pt x="928364" y="2718501"/>
                </a:lnTo>
                <a:lnTo>
                  <a:pt x="880161" y="2700246"/>
                </a:lnTo>
                <a:lnTo>
                  <a:pt x="832660" y="2680228"/>
                </a:lnTo>
                <a:lnTo>
                  <a:pt x="785928" y="2658475"/>
                </a:lnTo>
                <a:lnTo>
                  <a:pt x="740031" y="2635018"/>
                </a:lnTo>
                <a:lnTo>
                  <a:pt x="695028" y="2609888"/>
                </a:lnTo>
                <a:lnTo>
                  <a:pt x="650979" y="2583117"/>
                </a:lnTo>
                <a:lnTo>
                  <a:pt x="607944" y="2554743"/>
                </a:lnTo>
                <a:lnTo>
                  <a:pt x="565986" y="2524805"/>
                </a:lnTo>
                <a:lnTo>
                  <a:pt x="525157" y="2493344"/>
                </a:lnTo>
                <a:lnTo>
                  <a:pt x="485513" y="2460399"/>
                </a:lnTo>
                <a:lnTo>
                  <a:pt x="447108" y="2426018"/>
                </a:lnTo>
                <a:lnTo>
                  <a:pt x="409996" y="2390247"/>
                </a:lnTo>
                <a:lnTo>
                  <a:pt x="374226" y="2353136"/>
                </a:lnTo>
                <a:lnTo>
                  <a:pt x="339844" y="2314731"/>
                </a:lnTo>
                <a:lnTo>
                  <a:pt x="306899" y="2275086"/>
                </a:lnTo>
                <a:lnTo>
                  <a:pt x="275438" y="2234257"/>
                </a:lnTo>
                <a:lnTo>
                  <a:pt x="245500" y="2192299"/>
                </a:lnTo>
                <a:lnTo>
                  <a:pt x="217126" y="2149264"/>
                </a:lnTo>
                <a:lnTo>
                  <a:pt x="190355" y="2105215"/>
                </a:lnTo>
                <a:lnTo>
                  <a:pt x="165225" y="2060212"/>
                </a:lnTo>
                <a:lnTo>
                  <a:pt x="141768" y="2014315"/>
                </a:lnTo>
                <a:lnTo>
                  <a:pt x="120015" y="1967583"/>
                </a:lnTo>
                <a:lnTo>
                  <a:pt x="99998" y="1920082"/>
                </a:lnTo>
                <a:lnTo>
                  <a:pt x="81743" y="1871879"/>
                </a:lnTo>
                <a:lnTo>
                  <a:pt x="65274" y="1823037"/>
                </a:lnTo>
                <a:lnTo>
                  <a:pt x="50614" y="1773619"/>
                </a:lnTo>
                <a:lnTo>
                  <a:pt x="37783" y="1723695"/>
                </a:lnTo>
                <a:lnTo>
                  <a:pt x="26798" y="1673335"/>
                </a:lnTo>
                <a:lnTo>
                  <a:pt x="17674" y="1622605"/>
                </a:lnTo>
                <a:lnTo>
                  <a:pt x="10424" y="1571571"/>
                </a:lnTo>
                <a:lnTo>
                  <a:pt x="5057" y="1520304"/>
                </a:lnTo>
                <a:lnTo>
                  <a:pt x="1581" y="1468878"/>
                </a:lnTo>
                <a:lnTo>
                  <a:pt x="0" y="1417358"/>
                </a:lnTo>
                <a:lnTo>
                  <a:pt x="316" y="1365812"/>
                </a:lnTo>
                <a:lnTo>
                  <a:pt x="2529" y="1314313"/>
                </a:lnTo>
                <a:lnTo>
                  <a:pt x="6636" y="1262933"/>
                </a:lnTo>
                <a:lnTo>
                  <a:pt x="12632" y="1211739"/>
                </a:lnTo>
                <a:lnTo>
                  <a:pt x="20508" y="1160798"/>
                </a:lnTo>
                <a:lnTo>
                  <a:pt x="30254" y="1110181"/>
                </a:lnTo>
                <a:lnTo>
                  <a:pt x="41856" y="1059960"/>
                </a:lnTo>
                <a:lnTo>
                  <a:pt x="55298" y="1010199"/>
                </a:lnTo>
                <a:lnTo>
                  <a:pt x="70563" y="960965"/>
                </a:lnTo>
                <a:lnTo>
                  <a:pt x="87631" y="912326"/>
                </a:lnTo>
                <a:lnTo>
                  <a:pt x="106476" y="864351"/>
                </a:lnTo>
                <a:lnTo>
                  <a:pt x="127074" y="817101"/>
                </a:lnTo>
                <a:lnTo>
                  <a:pt x="149399" y="770640"/>
                </a:lnTo>
                <a:lnTo>
                  <a:pt x="173418" y="725032"/>
                </a:lnTo>
                <a:lnTo>
                  <a:pt x="199099" y="680341"/>
                </a:lnTo>
                <a:lnTo>
                  <a:pt x="226407" y="636625"/>
                </a:lnTo>
                <a:lnTo>
                  <a:pt x="255307" y="593942"/>
                </a:lnTo>
                <a:lnTo>
                  <a:pt x="285759" y="552352"/>
                </a:lnTo>
                <a:lnTo>
                  <a:pt x="317719" y="511913"/>
                </a:lnTo>
                <a:lnTo>
                  <a:pt x="351146" y="472677"/>
                </a:lnTo>
                <a:lnTo>
                  <a:pt x="385996" y="434697"/>
                </a:lnTo>
                <a:lnTo>
                  <a:pt x="422221" y="398025"/>
                </a:lnTo>
                <a:lnTo>
                  <a:pt x="459769" y="362713"/>
                </a:lnTo>
                <a:lnTo>
                  <a:pt x="498591" y="328807"/>
                </a:lnTo>
                <a:lnTo>
                  <a:pt x="538637" y="296351"/>
                </a:lnTo>
                <a:lnTo>
                  <a:pt x="579851" y="265392"/>
                </a:lnTo>
                <a:lnTo>
                  <a:pt x="622173" y="235971"/>
                </a:lnTo>
                <a:lnTo>
                  <a:pt x="665550" y="208129"/>
                </a:lnTo>
                <a:lnTo>
                  <a:pt x="709925" y="181900"/>
                </a:lnTo>
                <a:lnTo>
                  <a:pt x="755235" y="157323"/>
                </a:lnTo>
                <a:lnTo>
                  <a:pt x="801417" y="134431"/>
                </a:lnTo>
                <a:lnTo>
                  <a:pt x="848410" y="113255"/>
                </a:lnTo>
                <a:lnTo>
                  <a:pt x="896153" y="93821"/>
                </a:lnTo>
                <a:lnTo>
                  <a:pt x="944579" y="76158"/>
                </a:lnTo>
                <a:lnTo>
                  <a:pt x="993620" y="60291"/>
                </a:lnTo>
                <a:lnTo>
                  <a:pt x="1043211" y="46239"/>
                </a:lnTo>
                <a:lnTo>
                  <a:pt x="1093289" y="34021"/>
                </a:lnTo>
                <a:lnTo>
                  <a:pt x="1143782" y="23654"/>
                </a:lnTo>
                <a:lnTo>
                  <a:pt x="1194621" y="15154"/>
                </a:lnTo>
                <a:lnTo>
                  <a:pt x="1245737" y="8531"/>
                </a:lnTo>
                <a:lnTo>
                  <a:pt x="1297066" y="3793"/>
                </a:lnTo>
                <a:lnTo>
                  <a:pt x="1348534" y="948"/>
                </a:lnTo>
                <a:lnTo>
                  <a:pt x="1400069" y="0"/>
                </a:lnTo>
                <a:lnTo>
                  <a:pt x="1451604" y="948"/>
                </a:lnTo>
                <a:lnTo>
                  <a:pt x="1503072" y="3793"/>
                </a:lnTo>
                <a:lnTo>
                  <a:pt x="1554401" y="8531"/>
                </a:lnTo>
                <a:lnTo>
                  <a:pt x="1605517" y="15154"/>
                </a:lnTo>
                <a:lnTo>
                  <a:pt x="1656355" y="23654"/>
                </a:lnTo>
                <a:lnTo>
                  <a:pt x="1706849" y="34021"/>
                </a:lnTo>
                <a:lnTo>
                  <a:pt x="1756927" y="46239"/>
                </a:lnTo>
                <a:lnTo>
                  <a:pt x="1806518" y="60291"/>
                </a:lnTo>
                <a:lnTo>
                  <a:pt x="1855559" y="76158"/>
                </a:lnTo>
                <a:lnTo>
                  <a:pt x="1903985" y="93821"/>
                </a:lnTo>
                <a:lnTo>
                  <a:pt x="1951728" y="113255"/>
                </a:lnTo>
                <a:lnTo>
                  <a:pt x="1998721" y="134431"/>
                </a:lnTo>
                <a:lnTo>
                  <a:pt x="2044902" y="157323"/>
                </a:lnTo>
                <a:lnTo>
                  <a:pt x="2090212" y="181900"/>
                </a:lnTo>
                <a:lnTo>
                  <a:pt x="2134587" y="208129"/>
                </a:lnTo>
                <a:lnTo>
                  <a:pt x="2177964" y="235971"/>
                </a:lnTo>
                <a:lnTo>
                  <a:pt x="2220287" y="265392"/>
                </a:lnTo>
                <a:lnTo>
                  <a:pt x="2261501" y="296351"/>
                </a:lnTo>
                <a:lnTo>
                  <a:pt x="2301547" y="328807"/>
                </a:lnTo>
                <a:lnTo>
                  <a:pt x="2340369" y="362713"/>
                </a:lnTo>
                <a:lnTo>
                  <a:pt x="2377917" y="398025"/>
                </a:lnTo>
                <a:lnTo>
                  <a:pt x="2414141" y="434697"/>
                </a:lnTo>
                <a:lnTo>
                  <a:pt x="2448992" y="472677"/>
                </a:lnTo>
                <a:lnTo>
                  <a:pt x="2482419" y="511913"/>
                </a:lnTo>
                <a:lnTo>
                  <a:pt x="2514379" y="552352"/>
                </a:lnTo>
                <a:lnTo>
                  <a:pt x="2544831" y="593942"/>
                </a:lnTo>
                <a:lnTo>
                  <a:pt x="2573731" y="636625"/>
                </a:lnTo>
                <a:lnTo>
                  <a:pt x="2601039" y="680341"/>
                </a:lnTo>
                <a:lnTo>
                  <a:pt x="2626720" y="725032"/>
                </a:lnTo>
                <a:lnTo>
                  <a:pt x="2650739" y="770640"/>
                </a:lnTo>
                <a:lnTo>
                  <a:pt x="2673064" y="817101"/>
                </a:lnTo>
                <a:lnTo>
                  <a:pt x="2693662" y="864351"/>
                </a:lnTo>
                <a:lnTo>
                  <a:pt x="2712507" y="912326"/>
                </a:lnTo>
                <a:lnTo>
                  <a:pt x="2729574" y="960965"/>
                </a:lnTo>
                <a:lnTo>
                  <a:pt x="2744840" y="1010199"/>
                </a:lnTo>
                <a:lnTo>
                  <a:pt x="2758282" y="1059960"/>
                </a:lnTo>
                <a:lnTo>
                  <a:pt x="2769884" y="1110181"/>
                </a:lnTo>
                <a:lnTo>
                  <a:pt x="2779630" y="1160798"/>
                </a:lnTo>
                <a:lnTo>
                  <a:pt x="2787506" y="1211739"/>
                </a:lnTo>
                <a:lnTo>
                  <a:pt x="2793502" y="1262933"/>
                </a:lnTo>
                <a:lnTo>
                  <a:pt x="2797609" y="1314313"/>
                </a:lnTo>
                <a:lnTo>
                  <a:pt x="2799822" y="1365812"/>
                </a:lnTo>
                <a:lnTo>
                  <a:pt x="2800244" y="1400174"/>
                </a:lnTo>
                <a:lnTo>
                  <a:pt x="2799295" y="1451710"/>
                </a:lnTo>
                <a:lnTo>
                  <a:pt x="2796450" y="1503178"/>
                </a:lnTo>
                <a:lnTo>
                  <a:pt x="2791712" y="1554506"/>
                </a:lnTo>
                <a:lnTo>
                  <a:pt x="2785089" y="1605623"/>
                </a:lnTo>
                <a:lnTo>
                  <a:pt x="2776589" y="1656461"/>
                </a:lnTo>
                <a:lnTo>
                  <a:pt x="2766223" y="1706954"/>
                </a:lnTo>
                <a:lnTo>
                  <a:pt x="2754005" y="1757032"/>
                </a:lnTo>
                <a:lnTo>
                  <a:pt x="2739953" y="1806624"/>
                </a:lnTo>
                <a:lnTo>
                  <a:pt x="2724085" y="1855664"/>
                </a:lnTo>
                <a:lnTo>
                  <a:pt x="2706422" y="1904090"/>
                </a:lnTo>
                <a:lnTo>
                  <a:pt x="2686988" y="1951833"/>
                </a:lnTo>
                <a:lnTo>
                  <a:pt x="2665812" y="1998826"/>
                </a:lnTo>
                <a:lnTo>
                  <a:pt x="2642920" y="2045008"/>
                </a:lnTo>
                <a:lnTo>
                  <a:pt x="2618343" y="2090318"/>
                </a:lnTo>
                <a:lnTo>
                  <a:pt x="2592114" y="2134692"/>
                </a:lnTo>
                <a:lnTo>
                  <a:pt x="2564272" y="2178070"/>
                </a:lnTo>
                <a:lnTo>
                  <a:pt x="2534851" y="2220393"/>
                </a:lnTo>
                <a:lnTo>
                  <a:pt x="2503892" y="2261606"/>
                </a:lnTo>
                <a:lnTo>
                  <a:pt x="2471436" y="2301652"/>
                </a:lnTo>
                <a:lnTo>
                  <a:pt x="2437530" y="2340474"/>
                </a:lnTo>
                <a:lnTo>
                  <a:pt x="2402218" y="2378022"/>
                </a:lnTo>
                <a:lnTo>
                  <a:pt x="2365546" y="2414247"/>
                </a:lnTo>
                <a:lnTo>
                  <a:pt x="2327566" y="2449097"/>
                </a:lnTo>
                <a:lnTo>
                  <a:pt x="2288330" y="2482524"/>
                </a:lnTo>
                <a:lnTo>
                  <a:pt x="2247891" y="2514484"/>
                </a:lnTo>
                <a:lnTo>
                  <a:pt x="2206301" y="2544936"/>
                </a:lnTo>
                <a:lnTo>
                  <a:pt x="2163618" y="2573836"/>
                </a:lnTo>
                <a:lnTo>
                  <a:pt x="2119902" y="2601145"/>
                </a:lnTo>
                <a:lnTo>
                  <a:pt x="2075211" y="2626825"/>
                </a:lnTo>
                <a:lnTo>
                  <a:pt x="2029603" y="2650845"/>
                </a:lnTo>
                <a:lnTo>
                  <a:pt x="1983142" y="2673169"/>
                </a:lnTo>
                <a:lnTo>
                  <a:pt x="1935892" y="2693767"/>
                </a:lnTo>
                <a:lnTo>
                  <a:pt x="1887917" y="2712612"/>
                </a:lnTo>
                <a:lnTo>
                  <a:pt x="1839278" y="2729680"/>
                </a:lnTo>
                <a:lnTo>
                  <a:pt x="1790044" y="2744945"/>
                </a:lnTo>
                <a:lnTo>
                  <a:pt x="1740284" y="2758388"/>
                </a:lnTo>
                <a:lnTo>
                  <a:pt x="1690062" y="2769989"/>
                </a:lnTo>
                <a:lnTo>
                  <a:pt x="1639445" y="2779735"/>
                </a:lnTo>
                <a:lnTo>
                  <a:pt x="1588504" y="2787611"/>
                </a:lnTo>
                <a:lnTo>
                  <a:pt x="1537310" y="2793607"/>
                </a:lnTo>
                <a:lnTo>
                  <a:pt x="1485930" y="2797714"/>
                </a:lnTo>
                <a:lnTo>
                  <a:pt x="1434431" y="2799928"/>
                </a:lnTo>
                <a:lnTo>
                  <a:pt x="1382885" y="2800244"/>
                </a:lnTo>
                <a:close/>
              </a:path>
            </a:pathLst>
          </a:custGeom>
          <a:solidFill>
            <a:srgbClr val="95C8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969614" y="1643123"/>
            <a:ext cx="2221865" cy="1762760"/>
          </a:xfrm>
          <a:custGeom>
            <a:avLst/>
            <a:gdLst/>
            <a:ahLst/>
            <a:cxnLst/>
            <a:rect l="l" t="t" r="r" b="b"/>
            <a:pathLst>
              <a:path w="2221865" h="1762760">
                <a:moveTo>
                  <a:pt x="763571" y="1762260"/>
                </a:moveTo>
                <a:lnTo>
                  <a:pt x="0" y="998744"/>
                </a:lnTo>
                <a:lnTo>
                  <a:pt x="304230" y="694486"/>
                </a:lnTo>
                <a:lnTo>
                  <a:pt x="763571" y="1153744"/>
                </a:lnTo>
                <a:lnTo>
                  <a:pt x="1917203" y="0"/>
                </a:lnTo>
                <a:lnTo>
                  <a:pt x="2221545" y="304201"/>
                </a:lnTo>
                <a:lnTo>
                  <a:pt x="763571" y="1762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3E678-0FD0-A15E-7EEA-1A2462EA2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2494956"/>
            <a:ext cx="13716000" cy="2769989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3561C8-2D0F-B1CE-9E5D-1F7A8B3EE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553998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568E3-A86F-07F6-2E43-32C337A284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9566910"/>
            <a:ext cx="4206240" cy="276999"/>
          </a:xfrm>
        </p:spPr>
        <p:txBody>
          <a:bodyPr/>
          <a:lstStyle/>
          <a:p>
            <a:fld id="{28C0F06A-9C14-4CF1-83DF-736DC5BC83CE}" type="datetimeFigureOut">
              <a:rPr lang="en-US" smtClean="0"/>
              <a:t>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FF416-80CB-9D62-349D-B1419248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0" y="9566910"/>
            <a:ext cx="5852160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C5A26-CDFE-BDCE-5542-25AF3AA5C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167361" y="9566910"/>
            <a:ext cx="4206240" cy="276999"/>
          </a:xfrm>
        </p:spPr>
        <p:txBody>
          <a:bodyPr/>
          <a:lstStyle/>
          <a:p>
            <a:fld id="{D3998EFA-93C3-4EAD-9718-B4C5478C0A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46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A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58" y="3"/>
            <a:ext cx="18287365" cy="3740150"/>
          </a:xfrm>
          <a:custGeom>
            <a:avLst/>
            <a:gdLst/>
            <a:ahLst/>
            <a:cxnLst/>
            <a:rect l="l" t="t" r="r" b="b"/>
            <a:pathLst>
              <a:path w="18287365" h="3740150">
                <a:moveTo>
                  <a:pt x="0" y="3740083"/>
                </a:moveTo>
                <a:lnTo>
                  <a:pt x="0" y="0"/>
                </a:lnTo>
                <a:lnTo>
                  <a:pt x="18287343" y="0"/>
                </a:lnTo>
                <a:lnTo>
                  <a:pt x="18287343" y="3740083"/>
                </a:lnTo>
                <a:lnTo>
                  <a:pt x="0" y="3740083"/>
                </a:lnTo>
                <a:close/>
              </a:path>
            </a:pathLst>
          </a:custGeom>
          <a:solidFill>
            <a:srgbClr val="0045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261529" y="1295386"/>
            <a:ext cx="1666875" cy="2047875"/>
          </a:xfrm>
          <a:custGeom>
            <a:avLst/>
            <a:gdLst/>
            <a:ahLst/>
            <a:cxnLst/>
            <a:rect l="l" t="t" r="r" b="b"/>
            <a:pathLst>
              <a:path w="1666875" h="2047875">
                <a:moveTo>
                  <a:pt x="1346327" y="955725"/>
                </a:moveTo>
                <a:lnTo>
                  <a:pt x="1324571" y="911694"/>
                </a:lnTo>
                <a:lnTo>
                  <a:pt x="893343" y="895934"/>
                </a:lnTo>
                <a:lnTo>
                  <a:pt x="880910" y="897978"/>
                </a:lnTo>
                <a:lnTo>
                  <a:pt x="841908" y="927862"/>
                </a:lnTo>
                <a:lnTo>
                  <a:pt x="833437" y="964120"/>
                </a:lnTo>
                <a:lnTo>
                  <a:pt x="835494" y="976528"/>
                </a:lnTo>
                <a:lnTo>
                  <a:pt x="865428" y="1015466"/>
                </a:lnTo>
                <a:lnTo>
                  <a:pt x="1282217" y="1023912"/>
                </a:lnTo>
                <a:lnTo>
                  <a:pt x="1286421" y="1023912"/>
                </a:lnTo>
                <a:lnTo>
                  <a:pt x="1330515" y="1002207"/>
                </a:lnTo>
                <a:lnTo>
                  <a:pt x="1346327" y="955725"/>
                </a:lnTo>
                <a:close/>
              </a:path>
              <a:path w="1666875" h="2047875">
                <a:moveTo>
                  <a:pt x="1346327" y="699744"/>
                </a:moveTo>
                <a:lnTo>
                  <a:pt x="1324571" y="655726"/>
                </a:lnTo>
                <a:lnTo>
                  <a:pt x="893343" y="639953"/>
                </a:lnTo>
                <a:lnTo>
                  <a:pt x="880910" y="641997"/>
                </a:lnTo>
                <a:lnTo>
                  <a:pt x="841908" y="671880"/>
                </a:lnTo>
                <a:lnTo>
                  <a:pt x="833437" y="708139"/>
                </a:lnTo>
                <a:lnTo>
                  <a:pt x="835494" y="720547"/>
                </a:lnTo>
                <a:lnTo>
                  <a:pt x="865428" y="759485"/>
                </a:lnTo>
                <a:lnTo>
                  <a:pt x="1282217" y="767943"/>
                </a:lnTo>
                <a:lnTo>
                  <a:pt x="1286421" y="767943"/>
                </a:lnTo>
                <a:lnTo>
                  <a:pt x="1330515" y="746226"/>
                </a:lnTo>
                <a:lnTo>
                  <a:pt x="1346327" y="699744"/>
                </a:lnTo>
                <a:close/>
              </a:path>
              <a:path w="1666875" h="2047875">
                <a:moveTo>
                  <a:pt x="1666875" y="503555"/>
                </a:moveTo>
                <a:lnTo>
                  <a:pt x="1653895" y="455218"/>
                </a:lnTo>
                <a:lnTo>
                  <a:pt x="1623364" y="415518"/>
                </a:lnTo>
                <a:lnTo>
                  <a:pt x="1579943" y="390499"/>
                </a:lnTo>
                <a:lnTo>
                  <a:pt x="1547075" y="383971"/>
                </a:lnTo>
                <a:lnTo>
                  <a:pt x="1538655" y="383971"/>
                </a:lnTo>
                <a:lnTo>
                  <a:pt x="1538655" y="511962"/>
                </a:lnTo>
                <a:lnTo>
                  <a:pt x="1538655" y="1151902"/>
                </a:lnTo>
                <a:lnTo>
                  <a:pt x="1209598" y="1151902"/>
                </a:lnTo>
                <a:lnTo>
                  <a:pt x="1201432" y="1153528"/>
                </a:lnTo>
                <a:lnTo>
                  <a:pt x="1185722" y="1160030"/>
                </a:lnTo>
                <a:lnTo>
                  <a:pt x="1178788" y="1164653"/>
                </a:lnTo>
                <a:lnTo>
                  <a:pt x="1025766" y="1317396"/>
                </a:lnTo>
                <a:lnTo>
                  <a:pt x="872756" y="1164653"/>
                </a:lnTo>
                <a:lnTo>
                  <a:pt x="865822" y="1160030"/>
                </a:lnTo>
                <a:lnTo>
                  <a:pt x="850112" y="1153541"/>
                </a:lnTo>
                <a:lnTo>
                  <a:pt x="841933" y="1151915"/>
                </a:lnTo>
                <a:lnTo>
                  <a:pt x="641108" y="1151902"/>
                </a:lnTo>
                <a:lnTo>
                  <a:pt x="641108" y="511962"/>
                </a:lnTo>
                <a:lnTo>
                  <a:pt x="1538655" y="511962"/>
                </a:lnTo>
                <a:lnTo>
                  <a:pt x="1538655" y="383971"/>
                </a:lnTo>
                <a:lnTo>
                  <a:pt x="1410030" y="383971"/>
                </a:lnTo>
                <a:lnTo>
                  <a:pt x="1410436" y="247599"/>
                </a:lnTo>
                <a:lnTo>
                  <a:pt x="1396949" y="173647"/>
                </a:lnTo>
                <a:lnTo>
                  <a:pt x="1362544" y="106794"/>
                </a:lnTo>
                <a:lnTo>
                  <a:pt x="1310182" y="52781"/>
                </a:lnTo>
                <a:lnTo>
                  <a:pt x="1244371" y="16268"/>
                </a:lnTo>
                <a:lnTo>
                  <a:pt x="1170762" y="406"/>
                </a:lnTo>
                <a:lnTo>
                  <a:pt x="248043" y="0"/>
                </a:lnTo>
                <a:lnTo>
                  <a:pt x="214655" y="3276"/>
                </a:lnTo>
                <a:lnTo>
                  <a:pt x="173964" y="13449"/>
                </a:lnTo>
                <a:lnTo>
                  <a:pt x="106984" y="47790"/>
                </a:lnTo>
                <a:lnTo>
                  <a:pt x="52882" y="100063"/>
                </a:lnTo>
                <a:lnTo>
                  <a:pt x="16306" y="165760"/>
                </a:lnTo>
                <a:lnTo>
                  <a:pt x="406" y="239229"/>
                </a:lnTo>
                <a:lnTo>
                  <a:pt x="0" y="1800237"/>
                </a:lnTo>
                <a:lnTo>
                  <a:pt x="3289" y="1833575"/>
                </a:lnTo>
                <a:lnTo>
                  <a:pt x="13474" y="1874189"/>
                </a:lnTo>
                <a:lnTo>
                  <a:pt x="47879" y="1941042"/>
                </a:lnTo>
                <a:lnTo>
                  <a:pt x="100253" y="1995055"/>
                </a:lnTo>
                <a:lnTo>
                  <a:pt x="166065" y="2031555"/>
                </a:lnTo>
                <a:lnTo>
                  <a:pt x="239661" y="2047430"/>
                </a:lnTo>
                <a:lnTo>
                  <a:pt x="1153985" y="2047836"/>
                </a:lnTo>
                <a:lnTo>
                  <a:pt x="1162392" y="2047836"/>
                </a:lnTo>
                <a:lnTo>
                  <a:pt x="1236472" y="2034387"/>
                </a:lnTo>
                <a:lnTo>
                  <a:pt x="1303439" y="2000034"/>
                </a:lnTo>
                <a:lnTo>
                  <a:pt x="1357553" y="1947773"/>
                </a:lnTo>
                <a:lnTo>
                  <a:pt x="1394129" y="1882076"/>
                </a:lnTo>
                <a:lnTo>
                  <a:pt x="1410017" y="1808607"/>
                </a:lnTo>
                <a:lnTo>
                  <a:pt x="1410436" y="1467675"/>
                </a:lnTo>
                <a:lnTo>
                  <a:pt x="1407160" y="1451279"/>
                </a:lnTo>
                <a:lnTo>
                  <a:pt x="1366964" y="1411147"/>
                </a:lnTo>
                <a:lnTo>
                  <a:pt x="1314208" y="1416342"/>
                </a:lnTo>
                <a:lnTo>
                  <a:pt x="1282623" y="1463522"/>
                </a:lnTo>
                <a:lnTo>
                  <a:pt x="1282217" y="1791855"/>
                </a:lnTo>
                <a:lnTo>
                  <a:pt x="1281391" y="1808581"/>
                </a:lnTo>
                <a:lnTo>
                  <a:pt x="1265275" y="1855978"/>
                </a:lnTo>
                <a:lnTo>
                  <a:pt x="1232230" y="1893608"/>
                </a:lnTo>
                <a:lnTo>
                  <a:pt x="1187259" y="1915744"/>
                </a:lnTo>
                <a:lnTo>
                  <a:pt x="1162405" y="1919846"/>
                </a:lnTo>
                <a:lnTo>
                  <a:pt x="256438" y="1919846"/>
                </a:lnTo>
                <a:lnTo>
                  <a:pt x="215150" y="1913318"/>
                </a:lnTo>
                <a:lnTo>
                  <a:pt x="171729" y="1888299"/>
                </a:lnTo>
                <a:lnTo>
                  <a:pt x="141198" y="1848599"/>
                </a:lnTo>
                <a:lnTo>
                  <a:pt x="128219" y="1800263"/>
                </a:lnTo>
                <a:lnTo>
                  <a:pt x="128219" y="255981"/>
                </a:lnTo>
                <a:lnTo>
                  <a:pt x="134759" y="214757"/>
                </a:lnTo>
                <a:lnTo>
                  <a:pt x="159829" y="171411"/>
                </a:lnTo>
                <a:lnTo>
                  <a:pt x="199593" y="140944"/>
                </a:lnTo>
                <a:lnTo>
                  <a:pt x="248018" y="127990"/>
                </a:lnTo>
                <a:lnTo>
                  <a:pt x="1153985" y="127990"/>
                </a:lnTo>
                <a:lnTo>
                  <a:pt x="1195285" y="134518"/>
                </a:lnTo>
                <a:lnTo>
                  <a:pt x="1238707" y="159537"/>
                </a:lnTo>
                <a:lnTo>
                  <a:pt x="1269225" y="199237"/>
                </a:lnTo>
                <a:lnTo>
                  <a:pt x="1282217" y="247573"/>
                </a:lnTo>
                <a:lnTo>
                  <a:pt x="1282217" y="383971"/>
                </a:lnTo>
                <a:lnTo>
                  <a:pt x="632688" y="383971"/>
                </a:lnTo>
                <a:lnTo>
                  <a:pt x="624344" y="384784"/>
                </a:lnTo>
                <a:lnTo>
                  <a:pt x="584263" y="396925"/>
                </a:lnTo>
                <a:lnTo>
                  <a:pt x="544487" y="427393"/>
                </a:lnTo>
                <a:lnTo>
                  <a:pt x="519417" y="470738"/>
                </a:lnTo>
                <a:lnTo>
                  <a:pt x="512889" y="503555"/>
                </a:lnTo>
                <a:lnTo>
                  <a:pt x="512889" y="1160310"/>
                </a:lnTo>
                <a:lnTo>
                  <a:pt x="525868" y="1208646"/>
                </a:lnTo>
                <a:lnTo>
                  <a:pt x="556387" y="1248359"/>
                </a:lnTo>
                <a:lnTo>
                  <a:pt x="599821" y="1273365"/>
                </a:lnTo>
                <a:lnTo>
                  <a:pt x="632688" y="1279893"/>
                </a:lnTo>
                <a:lnTo>
                  <a:pt x="806894" y="1279893"/>
                </a:lnTo>
                <a:lnTo>
                  <a:pt x="986447" y="1459128"/>
                </a:lnTo>
                <a:lnTo>
                  <a:pt x="993381" y="1463763"/>
                </a:lnTo>
                <a:lnTo>
                  <a:pt x="1009091" y="1470253"/>
                </a:lnTo>
                <a:lnTo>
                  <a:pt x="1017270" y="1471879"/>
                </a:lnTo>
                <a:lnTo>
                  <a:pt x="1034262" y="1471879"/>
                </a:lnTo>
                <a:lnTo>
                  <a:pt x="1207071" y="1317396"/>
                </a:lnTo>
                <a:lnTo>
                  <a:pt x="1244638" y="1279893"/>
                </a:lnTo>
                <a:lnTo>
                  <a:pt x="1547075" y="1279893"/>
                </a:lnTo>
                <a:lnTo>
                  <a:pt x="1595501" y="1266939"/>
                </a:lnTo>
                <a:lnTo>
                  <a:pt x="1635277" y="1236472"/>
                </a:lnTo>
                <a:lnTo>
                  <a:pt x="1660334" y="1193126"/>
                </a:lnTo>
                <a:lnTo>
                  <a:pt x="1666875" y="1160310"/>
                </a:lnTo>
                <a:lnTo>
                  <a:pt x="1666875" y="511962"/>
                </a:lnTo>
                <a:lnTo>
                  <a:pt x="1666875" y="503555"/>
                </a:lnTo>
                <a:close/>
              </a:path>
            </a:pathLst>
          </a:custGeom>
          <a:solidFill>
            <a:srgbClr val="95C8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09913" y="1400023"/>
            <a:ext cx="13779500" cy="177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500" b="1" i="0">
                <a:solidFill>
                  <a:srgbClr val="FEFFFE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554961" y="4380052"/>
            <a:ext cx="13650594" cy="48329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50" b="0" i="0">
                <a:solidFill>
                  <a:srgbClr val="333333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8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3.png"/><Relationship Id="rId2" Type="http://schemas.openxmlformats.org/officeDocument/2006/relationships/image" Target="../media/image9.png"/><Relationship Id="rId16" Type="http://schemas.openxmlformats.org/officeDocument/2006/relationships/hyperlink" Target="mailto:grants@aiswcd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hyperlink" Target="mailto:ashley.curran@aiswcd.org" TargetMode="External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mailto:FPAC.BC.GAD@usda.gov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4221A-112F-0386-D4B0-F36EED90BB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3202" y="3845832"/>
            <a:ext cx="15961131" cy="1163768"/>
          </a:xfrm>
        </p:spPr>
        <p:txBody>
          <a:bodyPr anchor="b">
            <a:normAutofit/>
          </a:bodyPr>
          <a:lstStyle/>
          <a:p>
            <a:r>
              <a:rPr lang="en-US" sz="7200" dirty="0">
                <a:solidFill>
                  <a:schemeClr val="tx2"/>
                </a:solidFill>
              </a:rPr>
              <a:t>SUCCESFUL GRANT 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FA312-ADE3-9E9B-1112-34208F3D4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70950" y="5347435"/>
            <a:ext cx="13745636" cy="675671"/>
          </a:xfrm>
        </p:spPr>
        <p:txBody>
          <a:bodyPr anchor="ctr">
            <a:normAutofit lnSpcReduction="10000"/>
          </a:bodyPr>
          <a:lstStyle/>
          <a:p>
            <a:r>
              <a:rPr lang="en-US" sz="4800" b="1" dirty="0">
                <a:solidFill>
                  <a:schemeClr val="tx2"/>
                </a:solidFill>
              </a:rPr>
              <a:t>Ashley Curran - Grant Manager</a:t>
            </a:r>
          </a:p>
          <a:p>
            <a:endParaRPr lang="en-US" sz="3000" dirty="0">
              <a:solidFill>
                <a:schemeClr val="tx2"/>
              </a:solidFill>
              <a:highlight>
                <a:srgbClr val="FFFF00"/>
              </a:highlight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57E8E44-320E-5C81-1520-C6DBC88AC4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780" y="6023106"/>
            <a:ext cx="3143979" cy="2247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58BFA6-98BE-1D63-36F9-3F887CDC2CCD}"/>
              </a:ext>
            </a:extLst>
          </p:cNvPr>
          <p:cNvSpPr txBox="1"/>
          <p:nvPr/>
        </p:nvSpPr>
        <p:spPr>
          <a:xfrm>
            <a:off x="7929696" y="8392724"/>
            <a:ext cx="55721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JULY 2022</a:t>
            </a:r>
          </a:p>
        </p:txBody>
      </p:sp>
    </p:spTree>
    <p:extLst>
      <p:ext uri="{BB962C8B-B14F-4D97-AF65-F5344CB8AC3E}">
        <p14:creationId xmlns:p14="http://schemas.microsoft.com/office/powerpoint/2010/main" val="2785377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67555" y="4055448"/>
            <a:ext cx="9975850" cy="3267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782695">
              <a:lnSpc>
                <a:spcPct val="100000"/>
              </a:lnSpc>
              <a:spcBef>
                <a:spcPts val="100"/>
              </a:spcBef>
            </a:pPr>
            <a:r>
              <a:rPr sz="4500" b="1" dirty="0">
                <a:solidFill>
                  <a:srgbClr val="FEFFFE"/>
                </a:solidFill>
                <a:latin typeface="Trebuchet MS"/>
                <a:cs typeface="Trebuchet MS"/>
              </a:rPr>
              <a:t>Administrative</a:t>
            </a:r>
            <a:r>
              <a:rPr sz="4500" b="1" spc="-635" dirty="0">
                <a:solidFill>
                  <a:srgbClr val="FEFFFE"/>
                </a:solidFill>
                <a:latin typeface="Trebuchet MS"/>
                <a:cs typeface="Trebuchet MS"/>
              </a:rPr>
              <a:t> </a:t>
            </a:r>
            <a:r>
              <a:rPr sz="4500" b="1" spc="40" dirty="0">
                <a:solidFill>
                  <a:srgbClr val="FEFFFE"/>
                </a:solidFill>
                <a:latin typeface="Trebuchet MS"/>
                <a:cs typeface="Trebuchet MS"/>
              </a:rPr>
              <a:t>Support </a:t>
            </a:r>
            <a:r>
              <a:rPr sz="4500" b="1" spc="-135" dirty="0">
                <a:solidFill>
                  <a:srgbClr val="FEFFFE"/>
                </a:solidFill>
                <a:latin typeface="Trebuchet MS"/>
                <a:cs typeface="Trebuchet MS"/>
              </a:rPr>
              <a:t>for</a:t>
            </a:r>
            <a:r>
              <a:rPr sz="4500" b="1" spc="-720" dirty="0">
                <a:solidFill>
                  <a:srgbClr val="FEFFFE"/>
                </a:solidFill>
                <a:latin typeface="Trebuchet MS"/>
                <a:cs typeface="Trebuchet MS"/>
              </a:rPr>
              <a:t> </a:t>
            </a:r>
            <a:r>
              <a:rPr sz="4500" b="1" spc="-114" dirty="0">
                <a:solidFill>
                  <a:srgbClr val="FEFFFE"/>
                </a:solidFill>
                <a:latin typeface="Trebuchet MS"/>
                <a:cs typeface="Trebuchet MS"/>
              </a:rPr>
              <a:t>EQIP</a:t>
            </a:r>
            <a:r>
              <a:rPr sz="4500" b="1" spc="-715" dirty="0">
                <a:solidFill>
                  <a:srgbClr val="FEFFFE"/>
                </a:solidFill>
                <a:latin typeface="Trebuchet MS"/>
                <a:cs typeface="Trebuchet MS"/>
              </a:rPr>
              <a:t> </a:t>
            </a:r>
            <a:r>
              <a:rPr sz="4500" b="1" spc="300" dirty="0">
                <a:solidFill>
                  <a:srgbClr val="FEFFFE"/>
                </a:solidFill>
                <a:latin typeface="Trebuchet MS"/>
                <a:cs typeface="Trebuchet MS"/>
              </a:rPr>
              <a:t>and</a:t>
            </a:r>
            <a:r>
              <a:rPr sz="4500" b="1" spc="-715" dirty="0">
                <a:solidFill>
                  <a:srgbClr val="FEFFFE"/>
                </a:solidFill>
                <a:latin typeface="Trebuchet MS"/>
                <a:cs typeface="Trebuchet MS"/>
              </a:rPr>
              <a:t> </a:t>
            </a:r>
            <a:r>
              <a:rPr sz="4500" b="1" spc="225" dirty="0">
                <a:solidFill>
                  <a:srgbClr val="FEFFFE"/>
                </a:solidFill>
                <a:latin typeface="Trebuchet MS"/>
                <a:cs typeface="Trebuchet MS"/>
              </a:rPr>
              <a:t>CSP</a:t>
            </a:r>
            <a:endParaRPr sz="4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639"/>
              </a:spcBef>
            </a:pPr>
            <a:r>
              <a:rPr sz="10900" b="1" spc="-10" dirty="0">
                <a:solidFill>
                  <a:srgbClr val="FEFFFE"/>
                </a:solidFill>
                <a:latin typeface="Trebuchet MS"/>
                <a:cs typeface="Trebuchet MS"/>
              </a:rPr>
              <a:t>T</a:t>
            </a:r>
            <a:r>
              <a:rPr sz="10900" b="1" spc="90" dirty="0">
                <a:solidFill>
                  <a:srgbClr val="FEFFFE"/>
                </a:solidFill>
                <a:latin typeface="Trebuchet MS"/>
                <a:cs typeface="Trebuchet MS"/>
              </a:rPr>
              <a:t>A</a:t>
            </a:r>
            <a:r>
              <a:rPr sz="10900" b="1" spc="114" dirty="0">
                <a:solidFill>
                  <a:srgbClr val="FEFFFE"/>
                </a:solidFill>
                <a:latin typeface="Trebuchet MS"/>
                <a:cs typeface="Trebuchet MS"/>
              </a:rPr>
              <a:t>S</a:t>
            </a:r>
            <a:r>
              <a:rPr sz="10900" b="1" spc="65" dirty="0">
                <a:solidFill>
                  <a:srgbClr val="FEFFFE"/>
                </a:solidFill>
                <a:latin typeface="Trebuchet MS"/>
                <a:cs typeface="Trebuchet MS"/>
              </a:rPr>
              <a:t>K</a:t>
            </a:r>
            <a:r>
              <a:rPr sz="10900" b="1" spc="580" dirty="0">
                <a:solidFill>
                  <a:srgbClr val="FEFFFE"/>
                </a:solidFill>
                <a:latin typeface="Trebuchet MS"/>
                <a:cs typeface="Trebuchet MS"/>
              </a:rPr>
              <a:t>S</a:t>
            </a:r>
            <a:r>
              <a:rPr sz="10900" b="1" spc="-1755" dirty="0">
                <a:solidFill>
                  <a:srgbClr val="FEFFFE"/>
                </a:solidFill>
                <a:latin typeface="Trebuchet MS"/>
                <a:cs typeface="Trebuchet MS"/>
              </a:rPr>
              <a:t> </a:t>
            </a:r>
            <a:r>
              <a:rPr sz="10900" b="1" spc="765" dirty="0">
                <a:solidFill>
                  <a:srgbClr val="FEFFFE"/>
                </a:solidFill>
                <a:latin typeface="Trebuchet MS"/>
                <a:cs typeface="Trebuchet MS"/>
              </a:rPr>
              <a:t>&amp;</a:t>
            </a:r>
            <a:r>
              <a:rPr sz="10900" b="1" spc="-1755" dirty="0">
                <a:solidFill>
                  <a:srgbClr val="FEFFFE"/>
                </a:solidFill>
                <a:latin typeface="Trebuchet MS"/>
                <a:cs typeface="Trebuchet MS"/>
              </a:rPr>
              <a:t> </a:t>
            </a:r>
            <a:r>
              <a:rPr sz="10900" b="1" spc="-315" dirty="0">
                <a:solidFill>
                  <a:srgbClr val="FEFFFE"/>
                </a:solidFill>
                <a:latin typeface="Trebuchet MS"/>
                <a:cs typeface="Trebuchet MS"/>
              </a:rPr>
              <a:t>D</a:t>
            </a:r>
            <a:r>
              <a:rPr sz="10900" b="1" spc="-355" dirty="0">
                <a:solidFill>
                  <a:srgbClr val="FEFFFE"/>
                </a:solidFill>
                <a:latin typeface="Trebuchet MS"/>
                <a:cs typeface="Trebuchet MS"/>
              </a:rPr>
              <a:t>U</a:t>
            </a:r>
            <a:r>
              <a:rPr sz="10900" b="1" spc="-405" dirty="0">
                <a:solidFill>
                  <a:srgbClr val="FEFFFE"/>
                </a:solidFill>
                <a:latin typeface="Trebuchet MS"/>
                <a:cs typeface="Trebuchet MS"/>
              </a:rPr>
              <a:t>T</a:t>
            </a:r>
            <a:r>
              <a:rPr sz="10900" b="1" spc="-375" dirty="0">
                <a:solidFill>
                  <a:srgbClr val="FEFFFE"/>
                </a:solidFill>
                <a:latin typeface="Trebuchet MS"/>
                <a:cs typeface="Trebuchet MS"/>
              </a:rPr>
              <a:t>I</a:t>
            </a:r>
            <a:r>
              <a:rPr sz="10900" b="1" spc="-409" dirty="0">
                <a:solidFill>
                  <a:srgbClr val="FEFFFE"/>
                </a:solidFill>
                <a:latin typeface="Trebuchet MS"/>
                <a:cs typeface="Trebuchet MS"/>
              </a:rPr>
              <a:t>E</a:t>
            </a:r>
            <a:r>
              <a:rPr sz="10900" b="1" spc="185" dirty="0">
                <a:solidFill>
                  <a:srgbClr val="FEFFFE"/>
                </a:solidFill>
                <a:latin typeface="Trebuchet MS"/>
                <a:cs typeface="Trebuchet MS"/>
              </a:rPr>
              <a:t>S</a:t>
            </a:r>
            <a:endParaRPr sz="109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81335" y="1913822"/>
            <a:ext cx="5667375" cy="8373745"/>
            <a:chOff x="481335" y="1913822"/>
            <a:chExt cx="5667375" cy="83737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1335" y="1913822"/>
              <a:ext cx="5667374" cy="837317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5498" y="4439736"/>
              <a:ext cx="876299" cy="6286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8" y="3"/>
            <a:ext cx="18287365" cy="9258300"/>
            <a:chOff x="258" y="3"/>
            <a:chExt cx="18287365" cy="9258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2641" y="2959249"/>
              <a:ext cx="128221" cy="12798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60301" y="1028703"/>
              <a:ext cx="5695949" cy="8229599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24862" y="4633802"/>
            <a:ext cx="104775" cy="1047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82074" y="5086239"/>
            <a:ext cx="114299" cy="1142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82074" y="5543439"/>
            <a:ext cx="114299" cy="1142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24862" y="6005402"/>
            <a:ext cx="104775" cy="1047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24862" y="6462602"/>
            <a:ext cx="104775" cy="1047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24862" y="6919801"/>
            <a:ext cx="104775" cy="1047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24862" y="7377002"/>
            <a:ext cx="104775" cy="10477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24862" y="7834201"/>
            <a:ext cx="104775" cy="10477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24862" y="8291402"/>
            <a:ext cx="104775" cy="10477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657600" y="4453719"/>
            <a:ext cx="6389370" cy="41225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4040" marR="1774189" indent="-561975">
              <a:lnSpc>
                <a:spcPct val="115399"/>
              </a:lnSpc>
              <a:spcBef>
                <a:spcPts val="100"/>
              </a:spcBef>
            </a:pPr>
            <a:r>
              <a:rPr sz="2600" spc="105" dirty="0">
                <a:solidFill>
                  <a:srgbClr val="333333"/>
                </a:solidFill>
                <a:latin typeface="Gill Sans MT"/>
                <a:cs typeface="Gill Sans MT"/>
              </a:rPr>
              <a:t>Receive</a:t>
            </a:r>
            <a:r>
              <a:rPr sz="2600" spc="-7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80" dirty="0">
                <a:solidFill>
                  <a:srgbClr val="333333"/>
                </a:solidFill>
                <a:latin typeface="Gill Sans MT"/>
                <a:cs typeface="Gill Sans MT"/>
              </a:rPr>
              <a:t>and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45" dirty="0">
                <a:solidFill>
                  <a:srgbClr val="333333"/>
                </a:solidFill>
                <a:latin typeface="Gill Sans MT"/>
                <a:cs typeface="Gill Sans MT"/>
              </a:rPr>
              <a:t>check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30" dirty="0">
                <a:solidFill>
                  <a:srgbClr val="333333"/>
                </a:solidFill>
                <a:latin typeface="Gill Sans MT"/>
                <a:cs typeface="Gill Sans MT"/>
              </a:rPr>
              <a:t>applications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Date</a:t>
            </a:r>
            <a:r>
              <a:rPr sz="2600" spc="5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90" dirty="0">
                <a:solidFill>
                  <a:srgbClr val="333333"/>
                </a:solidFill>
                <a:latin typeface="Gill Sans MT"/>
                <a:cs typeface="Gill Sans MT"/>
              </a:rPr>
              <a:t>stamp</a:t>
            </a:r>
            <a:endParaRPr sz="2600" dirty="0">
              <a:latin typeface="Gill Sans MT"/>
              <a:cs typeface="Gill Sans MT"/>
            </a:endParaRPr>
          </a:p>
          <a:p>
            <a:pPr marL="574040">
              <a:lnSpc>
                <a:spcPct val="100000"/>
              </a:lnSpc>
              <a:spcBef>
                <a:spcPts val="480"/>
              </a:spcBef>
            </a:pPr>
            <a:r>
              <a:rPr sz="2600" spc="65" dirty="0">
                <a:solidFill>
                  <a:srgbClr val="333333"/>
                </a:solidFill>
                <a:latin typeface="Gill Sans MT"/>
                <a:cs typeface="Gill Sans MT"/>
              </a:rPr>
              <a:t>Check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40" dirty="0">
                <a:solidFill>
                  <a:srgbClr val="333333"/>
                </a:solidFill>
                <a:latin typeface="Gill Sans MT"/>
                <a:cs typeface="Gill Sans MT"/>
              </a:rPr>
              <a:t>signatures</a:t>
            </a:r>
            <a:endParaRPr sz="2600" dirty="0">
              <a:latin typeface="Gill Sans MT"/>
              <a:cs typeface="Gill Sans MT"/>
            </a:endParaRPr>
          </a:p>
          <a:p>
            <a:pPr marL="12700" marR="1562735">
              <a:lnSpc>
                <a:spcPct val="115399"/>
              </a:lnSpc>
            </a:pP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Enter</a:t>
            </a:r>
            <a:r>
              <a:rPr sz="2600" spc="8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40" dirty="0">
                <a:solidFill>
                  <a:srgbClr val="333333"/>
                </a:solidFill>
                <a:latin typeface="Gill Sans MT"/>
                <a:cs typeface="Gill Sans MT"/>
              </a:rPr>
              <a:t>applications</a:t>
            </a:r>
            <a:r>
              <a:rPr sz="2600" spc="8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into</a:t>
            </a:r>
            <a:r>
              <a:rPr sz="2600" spc="8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75" dirty="0">
                <a:solidFill>
                  <a:srgbClr val="333333"/>
                </a:solidFill>
                <a:latin typeface="Gill Sans MT"/>
                <a:cs typeface="Gill Sans MT"/>
              </a:rPr>
              <a:t>ProTracts </a:t>
            </a:r>
            <a:r>
              <a:rPr sz="2600" spc="175" dirty="0">
                <a:solidFill>
                  <a:srgbClr val="333333"/>
                </a:solidFill>
                <a:latin typeface="Gill Sans MT"/>
                <a:cs typeface="Gill Sans MT"/>
              </a:rPr>
              <a:t>Send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50" dirty="0">
                <a:solidFill>
                  <a:srgbClr val="333333"/>
                </a:solidFill>
                <a:latin typeface="Gill Sans MT"/>
                <a:cs typeface="Gill Sans MT"/>
              </a:rPr>
              <a:t>letters</a:t>
            </a:r>
            <a:endParaRPr sz="2600" dirty="0">
              <a:latin typeface="Gill Sans MT"/>
              <a:cs typeface="Gill Sans MT"/>
            </a:endParaRPr>
          </a:p>
          <a:p>
            <a:pPr marL="12700" marR="4387215">
              <a:lnSpc>
                <a:spcPct val="115399"/>
              </a:lnSpc>
            </a:pPr>
            <a:r>
              <a:rPr sz="2600" spc="85" dirty="0">
                <a:solidFill>
                  <a:srgbClr val="333333"/>
                </a:solidFill>
                <a:latin typeface="Gill Sans MT"/>
                <a:cs typeface="Gill Sans MT"/>
              </a:rPr>
              <a:t>Run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-10" dirty="0">
                <a:solidFill>
                  <a:srgbClr val="333333"/>
                </a:solidFill>
                <a:latin typeface="Gill Sans MT"/>
                <a:cs typeface="Gill Sans MT"/>
              </a:rPr>
              <a:t>reports </a:t>
            </a:r>
            <a:r>
              <a:rPr sz="2600" spc="140" dirty="0">
                <a:solidFill>
                  <a:srgbClr val="333333"/>
                </a:solidFill>
                <a:latin typeface="Gill Sans MT"/>
                <a:cs typeface="Gill Sans MT"/>
              </a:rPr>
              <a:t>Maintain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40" dirty="0">
                <a:solidFill>
                  <a:srgbClr val="333333"/>
                </a:solidFill>
                <a:latin typeface="Gill Sans MT"/>
                <a:cs typeface="Gill Sans MT"/>
              </a:rPr>
              <a:t>files</a:t>
            </a:r>
            <a:endParaRPr sz="2600" dirty="0">
              <a:latin typeface="Gill Sans MT"/>
              <a:cs typeface="Gill Sans MT"/>
            </a:endParaRPr>
          </a:p>
          <a:p>
            <a:pPr marL="12700" marR="5080">
              <a:lnSpc>
                <a:spcPct val="115399"/>
              </a:lnSpc>
            </a:pPr>
            <a:r>
              <a:rPr sz="2600" spc="100" dirty="0">
                <a:solidFill>
                  <a:srgbClr val="333333"/>
                </a:solidFill>
                <a:latin typeface="Gill Sans MT"/>
                <a:cs typeface="Gill Sans MT"/>
              </a:rPr>
              <a:t>Invoice</a:t>
            </a:r>
            <a:r>
              <a:rPr sz="2600" spc="-7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20" dirty="0">
                <a:solidFill>
                  <a:srgbClr val="333333"/>
                </a:solidFill>
                <a:latin typeface="Gill Sans MT"/>
                <a:cs typeface="Gill Sans MT"/>
              </a:rPr>
              <a:t>once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30" dirty="0">
                <a:solidFill>
                  <a:srgbClr val="333333"/>
                </a:solidFill>
                <a:latin typeface="Gill Sans MT"/>
                <a:cs typeface="Gill Sans MT"/>
              </a:rPr>
              <a:t>all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200" dirty="0">
                <a:solidFill>
                  <a:srgbClr val="333333"/>
                </a:solidFill>
                <a:latin typeface="Gill Sans MT"/>
                <a:cs typeface="Gill Sans MT"/>
              </a:rPr>
              <a:t>tasks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60" dirty="0">
                <a:solidFill>
                  <a:srgbClr val="333333"/>
                </a:solidFill>
                <a:latin typeface="Gill Sans MT"/>
                <a:cs typeface="Gill Sans MT"/>
              </a:rPr>
              <a:t>have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30" dirty="0">
                <a:solidFill>
                  <a:srgbClr val="333333"/>
                </a:solidFill>
                <a:latin typeface="Gill Sans MT"/>
                <a:cs typeface="Gill Sans MT"/>
              </a:rPr>
              <a:t>been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05" dirty="0">
                <a:solidFill>
                  <a:srgbClr val="333333"/>
                </a:solidFill>
                <a:latin typeface="Gill Sans MT"/>
                <a:cs typeface="Gill Sans MT"/>
              </a:rPr>
              <a:t>completed </a:t>
            </a:r>
            <a:r>
              <a:rPr sz="2600" spc="114" dirty="0">
                <a:solidFill>
                  <a:srgbClr val="333333"/>
                </a:solidFill>
                <a:latin typeface="Gill Sans MT"/>
                <a:cs typeface="Gill Sans MT"/>
              </a:rPr>
              <a:t>List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25" dirty="0">
                <a:solidFill>
                  <a:srgbClr val="333333"/>
                </a:solidFill>
                <a:latin typeface="Gill Sans MT"/>
                <a:cs typeface="Gill Sans MT"/>
              </a:rPr>
              <a:t>application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00" dirty="0">
                <a:solidFill>
                  <a:srgbClr val="333333"/>
                </a:solidFill>
                <a:latin typeface="Gill Sans MT"/>
                <a:cs typeface="Gill Sans MT"/>
              </a:rPr>
              <a:t>number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95" dirty="0">
                <a:solidFill>
                  <a:srgbClr val="333333"/>
                </a:solidFill>
                <a:latin typeface="Gill Sans MT"/>
                <a:cs typeface="Gill Sans MT"/>
              </a:rPr>
              <a:t>from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75" dirty="0">
                <a:solidFill>
                  <a:srgbClr val="333333"/>
                </a:solidFill>
                <a:latin typeface="Gill Sans MT"/>
                <a:cs typeface="Gill Sans MT"/>
              </a:rPr>
              <a:t>ProTracts</a:t>
            </a:r>
            <a:endParaRPr sz="2600" dirty="0">
              <a:latin typeface="Gill Sans MT"/>
              <a:cs typeface="Gill Sans MT"/>
            </a:endParaRPr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713591" y="2993240"/>
            <a:ext cx="485774" cy="352424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4326" rIns="0" bIns="0" rtlCol="0">
            <a:spAutoFit/>
          </a:bodyPr>
          <a:lstStyle/>
          <a:p>
            <a:pPr marL="52069">
              <a:lnSpc>
                <a:spcPct val="100000"/>
              </a:lnSpc>
              <a:spcBef>
                <a:spcPts val="100"/>
              </a:spcBef>
            </a:pPr>
            <a:r>
              <a:rPr spc="130" dirty="0">
                <a:latin typeface="Trebuchet MS"/>
                <a:cs typeface="Trebuchet MS"/>
              </a:rPr>
              <a:t>New</a:t>
            </a:r>
            <a:r>
              <a:rPr spc="-1065" dirty="0">
                <a:latin typeface="Trebuchet MS"/>
                <a:cs typeface="Trebuchet MS"/>
              </a:rPr>
              <a:t> </a:t>
            </a:r>
            <a:r>
              <a:rPr spc="50" dirty="0">
                <a:latin typeface="Trebuchet MS"/>
                <a:cs typeface="Trebuchet MS"/>
              </a:rPr>
              <a:t>Applications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2641" y="2959247"/>
            <a:ext cx="128221" cy="12798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34197" y="4126101"/>
            <a:ext cx="5295899" cy="52958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422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Trebuchet MS"/>
                <a:cs typeface="Trebuchet MS"/>
              </a:rPr>
              <a:t>Funded</a:t>
            </a:r>
            <a:r>
              <a:rPr spc="-894" dirty="0">
                <a:latin typeface="Trebuchet MS"/>
                <a:cs typeface="Trebuchet MS"/>
              </a:rPr>
              <a:t> </a:t>
            </a:r>
            <a:r>
              <a:rPr spc="-10" dirty="0">
                <a:latin typeface="Trebuchet MS"/>
                <a:cs typeface="Trebuchet MS"/>
              </a:rPr>
              <a:t>"Preapproved"</a:t>
            </a:r>
            <a:r>
              <a:rPr spc="-890" dirty="0">
                <a:latin typeface="Trebuchet MS"/>
                <a:cs typeface="Trebuchet MS"/>
              </a:rPr>
              <a:t> </a:t>
            </a:r>
            <a:r>
              <a:rPr spc="50" dirty="0">
                <a:latin typeface="Trebuchet MS"/>
                <a:cs typeface="Trebuchet MS"/>
              </a:rPr>
              <a:t>Applications</a:t>
            </a: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27387" y="4682021"/>
            <a:ext cx="104775" cy="1047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27387" y="5139220"/>
            <a:ext cx="104775" cy="1047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84599" y="5591658"/>
            <a:ext cx="114299" cy="1142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27387" y="6053620"/>
            <a:ext cx="104775" cy="1047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27387" y="6510821"/>
            <a:ext cx="104775" cy="1047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27387" y="6968021"/>
            <a:ext cx="104775" cy="1047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27387" y="7425221"/>
            <a:ext cx="104775" cy="10477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27387" y="7882420"/>
            <a:ext cx="104775" cy="10477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680643" y="4430548"/>
            <a:ext cx="7567295" cy="368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866515">
              <a:lnSpc>
                <a:spcPct val="115399"/>
              </a:lnSpc>
              <a:spcBef>
                <a:spcPts val="100"/>
              </a:spcBef>
            </a:pPr>
            <a:r>
              <a:rPr sz="2600" spc="55" dirty="0">
                <a:solidFill>
                  <a:srgbClr val="333333"/>
                </a:solidFill>
                <a:latin typeface="Gill Sans MT"/>
                <a:cs typeface="Gill Sans MT"/>
              </a:rPr>
              <a:t>Generate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80" dirty="0">
                <a:solidFill>
                  <a:srgbClr val="333333"/>
                </a:solidFill>
                <a:latin typeface="Gill Sans MT"/>
                <a:cs typeface="Gill Sans MT"/>
              </a:rPr>
              <a:t>and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60" dirty="0">
                <a:solidFill>
                  <a:srgbClr val="333333"/>
                </a:solidFill>
                <a:latin typeface="Gill Sans MT"/>
                <a:cs typeface="Gill Sans MT"/>
              </a:rPr>
              <a:t>mail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50" dirty="0">
                <a:solidFill>
                  <a:srgbClr val="333333"/>
                </a:solidFill>
                <a:latin typeface="Gill Sans MT"/>
                <a:cs typeface="Gill Sans MT"/>
              </a:rPr>
              <a:t>letters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Create</a:t>
            </a:r>
            <a:r>
              <a:rPr sz="2600" spc="2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6-</a:t>
            </a:r>
            <a:r>
              <a:rPr sz="2600" spc="65" dirty="0">
                <a:solidFill>
                  <a:srgbClr val="333333"/>
                </a:solidFill>
                <a:latin typeface="Gill Sans MT"/>
                <a:cs typeface="Gill Sans MT"/>
              </a:rPr>
              <a:t>part</a:t>
            </a:r>
            <a:r>
              <a:rPr lang="en-US" sz="2600" spc="3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60" dirty="0">
                <a:solidFill>
                  <a:srgbClr val="333333"/>
                </a:solidFill>
                <a:latin typeface="Gill Sans MT"/>
                <a:cs typeface="Gill Sans MT"/>
              </a:rPr>
              <a:t>folder</a:t>
            </a:r>
            <a:endParaRPr sz="2600" dirty="0">
              <a:latin typeface="Gill Sans MT"/>
              <a:cs typeface="Gill Sans MT"/>
            </a:endParaRPr>
          </a:p>
          <a:p>
            <a:pPr marL="12700" marR="5080" indent="561340">
              <a:lnSpc>
                <a:spcPct val="115399"/>
              </a:lnSpc>
            </a:pPr>
            <a:r>
              <a:rPr sz="2600" spc="65" dirty="0">
                <a:solidFill>
                  <a:srgbClr val="333333"/>
                </a:solidFill>
                <a:latin typeface="Gill Sans MT"/>
                <a:cs typeface="Gill Sans MT"/>
              </a:rPr>
              <a:t>PII-</a:t>
            </a:r>
            <a:r>
              <a:rPr sz="2600" spc="105" dirty="0">
                <a:solidFill>
                  <a:srgbClr val="333333"/>
                </a:solidFill>
                <a:latin typeface="Gill Sans MT"/>
                <a:cs typeface="Gill Sans MT"/>
              </a:rPr>
              <a:t>personally</a:t>
            </a:r>
            <a:r>
              <a:rPr sz="2600" spc="-5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10" dirty="0">
                <a:solidFill>
                  <a:srgbClr val="333333"/>
                </a:solidFill>
                <a:latin typeface="Gill Sans MT"/>
                <a:cs typeface="Gill Sans MT"/>
              </a:rPr>
              <a:t>identifiable</a:t>
            </a:r>
            <a:r>
              <a:rPr sz="26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95" dirty="0">
                <a:solidFill>
                  <a:srgbClr val="333333"/>
                </a:solidFill>
                <a:latin typeface="Gill Sans MT"/>
                <a:cs typeface="Gill Sans MT"/>
              </a:rPr>
              <a:t>information</a:t>
            </a:r>
            <a:r>
              <a:rPr sz="2600" spc="-5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00" dirty="0">
                <a:solidFill>
                  <a:srgbClr val="333333"/>
                </a:solidFill>
                <a:latin typeface="Gill Sans MT"/>
                <a:cs typeface="Gill Sans MT"/>
              </a:rPr>
              <a:t>locked</a:t>
            </a:r>
            <a:r>
              <a:rPr sz="26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14" dirty="0">
                <a:solidFill>
                  <a:srgbClr val="333333"/>
                </a:solidFill>
                <a:latin typeface="Gill Sans MT"/>
                <a:cs typeface="Gill Sans MT"/>
              </a:rPr>
              <a:t>up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Obtain</a:t>
            </a:r>
            <a:r>
              <a:rPr sz="2600" spc="4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35" dirty="0">
                <a:solidFill>
                  <a:srgbClr val="333333"/>
                </a:solidFill>
                <a:latin typeface="Gill Sans MT"/>
                <a:cs typeface="Gill Sans MT"/>
              </a:rPr>
              <a:t>SF-</a:t>
            </a:r>
            <a:r>
              <a:rPr sz="2600" spc="110" dirty="0">
                <a:solidFill>
                  <a:srgbClr val="333333"/>
                </a:solidFill>
                <a:latin typeface="Gill Sans MT"/>
                <a:cs typeface="Gill Sans MT"/>
              </a:rPr>
              <a:t>1199A</a:t>
            </a:r>
            <a:r>
              <a:rPr sz="2600" spc="4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5" dirty="0">
                <a:solidFill>
                  <a:srgbClr val="333333"/>
                </a:solidFill>
                <a:latin typeface="Gill Sans MT"/>
                <a:cs typeface="Gill Sans MT"/>
              </a:rPr>
              <a:t>information</a:t>
            </a:r>
            <a:endParaRPr sz="2600" dirty="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Enter</a:t>
            </a:r>
            <a:r>
              <a:rPr sz="2600" spc="-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95" dirty="0">
                <a:solidFill>
                  <a:srgbClr val="333333"/>
                </a:solidFill>
                <a:latin typeface="Gill Sans MT"/>
                <a:cs typeface="Gill Sans MT"/>
              </a:rPr>
              <a:t>information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90" dirty="0">
                <a:solidFill>
                  <a:srgbClr val="333333"/>
                </a:solidFill>
                <a:latin typeface="Gill Sans MT"/>
                <a:cs typeface="Gill Sans MT"/>
              </a:rPr>
              <a:t>in</a:t>
            </a:r>
            <a:r>
              <a:rPr sz="2600" spc="-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75" dirty="0">
                <a:solidFill>
                  <a:srgbClr val="333333"/>
                </a:solidFill>
                <a:latin typeface="Gill Sans MT"/>
                <a:cs typeface="Gill Sans MT"/>
              </a:rPr>
              <a:t>ProTracts</a:t>
            </a:r>
            <a:endParaRPr sz="2600" dirty="0">
              <a:latin typeface="Gill Sans MT"/>
              <a:cs typeface="Gill Sans MT"/>
            </a:endParaRPr>
          </a:p>
          <a:p>
            <a:pPr marL="12700" marR="655320">
              <a:lnSpc>
                <a:spcPct val="115399"/>
              </a:lnSpc>
            </a:pPr>
            <a:r>
              <a:rPr sz="2600" spc="240" dirty="0">
                <a:solidFill>
                  <a:srgbClr val="333333"/>
                </a:solidFill>
                <a:latin typeface="Gill Sans MT"/>
                <a:cs typeface="Gill Sans MT"/>
              </a:rPr>
              <a:t>Scan</a:t>
            </a:r>
            <a:r>
              <a:rPr sz="2600" spc="-3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80" dirty="0">
                <a:solidFill>
                  <a:srgbClr val="333333"/>
                </a:solidFill>
                <a:latin typeface="Gill Sans MT"/>
                <a:cs typeface="Gill Sans MT"/>
              </a:rPr>
              <a:t>and</a:t>
            </a:r>
            <a:r>
              <a:rPr sz="2600" spc="-3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30" dirty="0">
                <a:solidFill>
                  <a:srgbClr val="333333"/>
                </a:solidFill>
                <a:latin typeface="Gill Sans MT"/>
                <a:cs typeface="Gill Sans MT"/>
              </a:rPr>
              <a:t>upload</a:t>
            </a:r>
            <a:r>
              <a:rPr sz="2600" spc="-3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45" dirty="0">
                <a:solidFill>
                  <a:srgbClr val="333333"/>
                </a:solidFill>
                <a:latin typeface="Gill Sans MT"/>
                <a:cs typeface="Gill Sans MT"/>
              </a:rPr>
              <a:t>required</a:t>
            </a:r>
            <a:r>
              <a:rPr sz="2600" spc="-3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45" dirty="0">
                <a:solidFill>
                  <a:srgbClr val="333333"/>
                </a:solidFill>
                <a:latin typeface="Gill Sans MT"/>
                <a:cs typeface="Gill Sans MT"/>
              </a:rPr>
              <a:t>documents</a:t>
            </a:r>
            <a:r>
              <a:rPr sz="2600" spc="-3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into</a:t>
            </a:r>
            <a:r>
              <a:rPr sz="2600" spc="-3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75" dirty="0">
                <a:solidFill>
                  <a:srgbClr val="333333"/>
                </a:solidFill>
                <a:latin typeface="Gill Sans MT"/>
                <a:cs typeface="Gill Sans MT"/>
              </a:rPr>
              <a:t>DMS </a:t>
            </a:r>
            <a:r>
              <a:rPr sz="2600" spc="100" dirty="0">
                <a:solidFill>
                  <a:srgbClr val="333333"/>
                </a:solidFill>
                <a:latin typeface="Gill Sans MT"/>
                <a:cs typeface="Gill Sans MT"/>
              </a:rPr>
              <a:t>Invoice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20" dirty="0">
                <a:solidFill>
                  <a:srgbClr val="333333"/>
                </a:solidFill>
                <a:latin typeface="Gill Sans MT"/>
                <a:cs typeface="Gill Sans MT"/>
              </a:rPr>
              <a:t>once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30" dirty="0">
                <a:solidFill>
                  <a:srgbClr val="333333"/>
                </a:solidFill>
                <a:latin typeface="Gill Sans MT"/>
                <a:cs typeface="Gill Sans MT"/>
              </a:rPr>
              <a:t>all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200" dirty="0">
                <a:solidFill>
                  <a:srgbClr val="333333"/>
                </a:solidFill>
                <a:latin typeface="Gill Sans MT"/>
                <a:cs typeface="Gill Sans MT"/>
              </a:rPr>
              <a:t>tasks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05" dirty="0">
                <a:solidFill>
                  <a:srgbClr val="333333"/>
                </a:solidFill>
                <a:latin typeface="Gill Sans MT"/>
                <a:cs typeface="Gill Sans MT"/>
              </a:rPr>
              <a:t>completed</a:t>
            </a:r>
            <a:endParaRPr sz="2600" dirty="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2600" spc="114" dirty="0">
                <a:solidFill>
                  <a:srgbClr val="333333"/>
                </a:solidFill>
                <a:latin typeface="Gill Sans MT"/>
                <a:cs typeface="Gill Sans MT"/>
              </a:rPr>
              <a:t>List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25" dirty="0">
                <a:solidFill>
                  <a:srgbClr val="333333"/>
                </a:solidFill>
                <a:latin typeface="Gill Sans MT"/>
                <a:cs typeface="Gill Sans MT"/>
              </a:rPr>
              <a:t>application</a:t>
            </a:r>
            <a:r>
              <a:rPr sz="2600" spc="-5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90" dirty="0">
                <a:solidFill>
                  <a:srgbClr val="333333"/>
                </a:solidFill>
                <a:latin typeface="Gill Sans MT"/>
                <a:cs typeface="Gill Sans MT"/>
              </a:rPr>
              <a:t>number</a:t>
            </a:r>
            <a:endParaRPr sz="2600" dirty="0">
              <a:latin typeface="Gill Sans MT"/>
              <a:cs typeface="Gill Sans MT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735315" y="8338374"/>
            <a:ext cx="775310" cy="58966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2641" y="2959247"/>
            <a:ext cx="128221" cy="12798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98764" y="4232044"/>
            <a:ext cx="7089234" cy="50291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422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latin typeface="Trebuchet MS"/>
                <a:cs typeface="Trebuchet MS"/>
              </a:rPr>
              <a:t>Active</a:t>
            </a:r>
            <a:r>
              <a:rPr spc="-1065" dirty="0">
                <a:latin typeface="Trebuchet MS"/>
                <a:cs typeface="Trebuchet MS"/>
              </a:rPr>
              <a:t> </a:t>
            </a:r>
            <a:r>
              <a:rPr spc="114" dirty="0">
                <a:latin typeface="Trebuchet MS"/>
                <a:cs typeface="Trebuchet MS"/>
              </a:rPr>
              <a:t>Contracts</a:t>
            </a: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06220" y="4682021"/>
            <a:ext cx="104775" cy="1047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06220" y="5139221"/>
            <a:ext cx="104775" cy="1047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06220" y="5596421"/>
            <a:ext cx="104775" cy="1047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06220" y="6053621"/>
            <a:ext cx="104775" cy="1047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06220" y="6510821"/>
            <a:ext cx="104775" cy="1047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06220" y="6968021"/>
            <a:ext cx="104775" cy="1047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06220" y="7425221"/>
            <a:ext cx="104775" cy="10477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06220" y="7882421"/>
            <a:ext cx="104775" cy="10477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06220" y="8339621"/>
            <a:ext cx="104775" cy="10477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588485" y="4430549"/>
            <a:ext cx="7245350" cy="459740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83185">
              <a:lnSpc>
                <a:spcPct val="100000"/>
              </a:lnSpc>
              <a:spcBef>
                <a:spcPts val="580"/>
              </a:spcBef>
            </a:pPr>
            <a:r>
              <a:rPr sz="2600" spc="175" dirty="0">
                <a:solidFill>
                  <a:srgbClr val="333333"/>
                </a:solidFill>
                <a:latin typeface="Gill Sans MT"/>
                <a:cs typeface="Gill Sans MT"/>
              </a:rPr>
              <a:t>Send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50" dirty="0">
                <a:solidFill>
                  <a:srgbClr val="333333"/>
                </a:solidFill>
                <a:latin typeface="Gill Sans MT"/>
                <a:cs typeface="Gill Sans MT"/>
              </a:rPr>
              <a:t>letters</a:t>
            </a:r>
            <a:endParaRPr sz="2600">
              <a:latin typeface="Gill Sans MT"/>
              <a:cs typeface="Gill Sans MT"/>
            </a:endParaRPr>
          </a:p>
          <a:p>
            <a:pPr marL="83185" marR="2712085">
              <a:lnSpc>
                <a:spcPct val="115399"/>
              </a:lnSpc>
            </a:pPr>
            <a:r>
              <a:rPr sz="2600" spc="110" dirty="0">
                <a:solidFill>
                  <a:srgbClr val="333333"/>
                </a:solidFill>
                <a:latin typeface="Gill Sans MT"/>
                <a:cs typeface="Gill Sans MT"/>
              </a:rPr>
              <a:t>Annual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50" dirty="0">
                <a:solidFill>
                  <a:srgbClr val="333333"/>
                </a:solidFill>
                <a:latin typeface="Gill Sans MT"/>
                <a:cs typeface="Gill Sans MT"/>
              </a:rPr>
              <a:t>review</a:t>
            </a:r>
            <a:r>
              <a:rPr sz="2600" spc="-7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40" dirty="0">
                <a:solidFill>
                  <a:srgbClr val="333333"/>
                </a:solidFill>
                <a:latin typeface="Gill Sans MT"/>
                <a:cs typeface="Gill Sans MT"/>
              </a:rPr>
              <a:t>of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95" dirty="0">
                <a:solidFill>
                  <a:srgbClr val="333333"/>
                </a:solidFill>
                <a:latin typeface="Gill Sans MT"/>
                <a:cs typeface="Gill Sans MT"/>
              </a:rPr>
              <a:t>certifications </a:t>
            </a:r>
            <a:r>
              <a:rPr sz="2600" spc="85" dirty="0">
                <a:solidFill>
                  <a:srgbClr val="333333"/>
                </a:solidFill>
                <a:latin typeface="Gill Sans MT"/>
                <a:cs typeface="Gill Sans MT"/>
              </a:rPr>
              <a:t>Run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-10" dirty="0">
                <a:solidFill>
                  <a:srgbClr val="333333"/>
                </a:solidFill>
                <a:latin typeface="Gill Sans MT"/>
                <a:cs typeface="Gill Sans MT"/>
              </a:rPr>
              <a:t>reports</a:t>
            </a:r>
            <a:endParaRPr sz="2600">
              <a:latin typeface="Gill Sans MT"/>
              <a:cs typeface="Gill Sans MT"/>
            </a:endParaRPr>
          </a:p>
          <a:p>
            <a:pPr marL="83185" marR="535305">
              <a:lnSpc>
                <a:spcPct val="115399"/>
              </a:lnSpc>
            </a:pPr>
            <a:r>
              <a:rPr sz="2600" spc="65" dirty="0">
                <a:solidFill>
                  <a:srgbClr val="333333"/>
                </a:solidFill>
                <a:latin typeface="Gill Sans MT"/>
                <a:cs typeface="Gill Sans MT"/>
              </a:rPr>
              <a:t>ProTracts-</a:t>
            </a:r>
            <a:r>
              <a:rPr sz="2600" spc="-2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75" dirty="0">
                <a:solidFill>
                  <a:srgbClr val="333333"/>
                </a:solidFill>
                <a:latin typeface="Gill Sans MT"/>
                <a:cs typeface="Gill Sans MT"/>
              </a:rPr>
              <a:t>certify</a:t>
            </a:r>
            <a:r>
              <a:rPr sz="2600" spc="-2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40" dirty="0">
                <a:solidFill>
                  <a:srgbClr val="333333"/>
                </a:solidFill>
                <a:latin typeface="Gill Sans MT"/>
                <a:cs typeface="Gill Sans MT"/>
              </a:rPr>
              <a:t>payments,</a:t>
            </a:r>
            <a:r>
              <a:rPr sz="2600" spc="-2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enter</a:t>
            </a:r>
            <a:r>
              <a:rPr sz="2600" spc="-2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50" dirty="0">
                <a:solidFill>
                  <a:srgbClr val="333333"/>
                </a:solidFill>
                <a:latin typeface="Gill Sans MT"/>
                <a:cs typeface="Gill Sans MT"/>
              </a:rPr>
              <a:t>dates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DMS-</a:t>
            </a:r>
            <a:r>
              <a:rPr sz="2600" spc="-4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240" dirty="0">
                <a:solidFill>
                  <a:srgbClr val="333333"/>
                </a:solidFill>
                <a:latin typeface="Gill Sans MT"/>
                <a:cs typeface="Gill Sans MT"/>
              </a:rPr>
              <a:t>scan</a:t>
            </a:r>
            <a:r>
              <a:rPr sz="2600" spc="-4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80" dirty="0">
                <a:solidFill>
                  <a:srgbClr val="333333"/>
                </a:solidFill>
                <a:latin typeface="Gill Sans MT"/>
                <a:cs typeface="Gill Sans MT"/>
              </a:rPr>
              <a:t>and</a:t>
            </a:r>
            <a:r>
              <a:rPr sz="2600" spc="-4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30" dirty="0">
                <a:solidFill>
                  <a:srgbClr val="333333"/>
                </a:solidFill>
                <a:latin typeface="Gill Sans MT"/>
                <a:cs typeface="Gill Sans MT"/>
              </a:rPr>
              <a:t>upload</a:t>
            </a:r>
            <a:r>
              <a:rPr sz="2600" spc="-4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45" dirty="0">
                <a:solidFill>
                  <a:srgbClr val="333333"/>
                </a:solidFill>
                <a:latin typeface="Gill Sans MT"/>
                <a:cs typeface="Gill Sans MT"/>
              </a:rPr>
              <a:t>documents</a:t>
            </a:r>
            <a:r>
              <a:rPr sz="2600" spc="-4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315" dirty="0">
                <a:solidFill>
                  <a:srgbClr val="333333"/>
                </a:solidFill>
                <a:latin typeface="Gill Sans MT"/>
                <a:cs typeface="Gill Sans MT"/>
              </a:rPr>
              <a:t>as</a:t>
            </a:r>
            <a:r>
              <a:rPr sz="2600" spc="-4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10" dirty="0">
                <a:solidFill>
                  <a:srgbClr val="333333"/>
                </a:solidFill>
                <a:latin typeface="Gill Sans MT"/>
                <a:cs typeface="Gill Sans MT"/>
              </a:rPr>
              <a:t>needed </a:t>
            </a:r>
            <a:r>
              <a:rPr sz="2600" spc="140" dirty="0">
                <a:solidFill>
                  <a:srgbClr val="333333"/>
                </a:solidFill>
                <a:latin typeface="Gill Sans MT"/>
                <a:cs typeface="Gill Sans MT"/>
              </a:rPr>
              <a:t>Phone</a:t>
            </a:r>
            <a:r>
              <a:rPr sz="2600" spc="-7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90" dirty="0">
                <a:solidFill>
                  <a:srgbClr val="333333"/>
                </a:solidFill>
                <a:latin typeface="Gill Sans MT"/>
                <a:cs typeface="Gill Sans MT"/>
              </a:rPr>
              <a:t>calls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80" dirty="0">
                <a:solidFill>
                  <a:srgbClr val="333333"/>
                </a:solidFill>
                <a:latin typeface="Gill Sans MT"/>
                <a:cs typeface="Gill Sans MT"/>
              </a:rPr>
              <a:t>and</a:t>
            </a:r>
            <a:r>
              <a:rPr sz="2600" spc="-7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75" dirty="0">
                <a:solidFill>
                  <a:srgbClr val="333333"/>
                </a:solidFill>
                <a:latin typeface="Gill Sans MT"/>
                <a:cs typeface="Gill Sans MT"/>
              </a:rPr>
              <a:t>emails</a:t>
            </a:r>
            <a:endParaRPr sz="2600">
              <a:latin typeface="Gill Sans MT"/>
              <a:cs typeface="Gill Sans MT"/>
            </a:endParaRPr>
          </a:p>
          <a:p>
            <a:pPr marL="83185" marR="4566285">
              <a:lnSpc>
                <a:spcPct val="115399"/>
              </a:lnSpc>
            </a:pP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Obtain</a:t>
            </a:r>
            <a:r>
              <a:rPr sz="2600" spc="15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40" dirty="0">
                <a:solidFill>
                  <a:srgbClr val="333333"/>
                </a:solidFill>
                <a:latin typeface="Gill Sans MT"/>
                <a:cs typeface="Gill Sans MT"/>
              </a:rPr>
              <a:t>signatures Maintain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40" dirty="0">
                <a:solidFill>
                  <a:srgbClr val="333333"/>
                </a:solidFill>
                <a:latin typeface="Gill Sans MT"/>
                <a:cs typeface="Gill Sans MT"/>
              </a:rPr>
              <a:t>files</a:t>
            </a:r>
            <a:endParaRPr sz="2600">
              <a:latin typeface="Gill Sans MT"/>
              <a:cs typeface="Gill Sans MT"/>
            </a:endParaRPr>
          </a:p>
          <a:p>
            <a:pPr marL="12700" marR="5080" indent="70485">
              <a:lnSpc>
                <a:spcPct val="115399"/>
              </a:lnSpc>
            </a:pPr>
            <a:r>
              <a:rPr sz="2600" spc="100" dirty="0">
                <a:solidFill>
                  <a:srgbClr val="333333"/>
                </a:solidFill>
                <a:latin typeface="Gill Sans MT"/>
                <a:cs typeface="Gill Sans MT"/>
              </a:rPr>
              <a:t>Invoice</a:t>
            </a:r>
            <a:r>
              <a:rPr sz="26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for</a:t>
            </a:r>
            <a:r>
              <a:rPr sz="2600" spc="-4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25" dirty="0">
                <a:solidFill>
                  <a:srgbClr val="333333"/>
                </a:solidFill>
                <a:latin typeface="Gill Sans MT"/>
                <a:cs typeface="Gill Sans MT"/>
              </a:rPr>
              <a:t>active</a:t>
            </a:r>
            <a:r>
              <a:rPr sz="26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10" dirty="0">
                <a:solidFill>
                  <a:srgbClr val="333333"/>
                </a:solidFill>
                <a:latin typeface="Gill Sans MT"/>
                <a:cs typeface="Gill Sans MT"/>
              </a:rPr>
              <a:t>contracts</a:t>
            </a:r>
            <a:r>
              <a:rPr sz="2600" spc="-4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0" dirty="0">
                <a:solidFill>
                  <a:srgbClr val="333333"/>
                </a:solidFill>
                <a:latin typeface="Gill Sans MT"/>
                <a:cs typeface="Gill Sans MT"/>
              </a:rPr>
              <a:t>on</a:t>
            </a:r>
            <a:r>
              <a:rPr sz="26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55" dirty="0">
                <a:solidFill>
                  <a:srgbClr val="333333"/>
                </a:solidFill>
                <a:latin typeface="Gill Sans MT"/>
                <a:cs typeface="Gill Sans MT"/>
              </a:rPr>
              <a:t>November</a:t>
            </a:r>
            <a:r>
              <a:rPr sz="2600" spc="-4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90" dirty="0">
                <a:solidFill>
                  <a:srgbClr val="333333"/>
                </a:solidFill>
                <a:latin typeface="Gill Sans MT"/>
                <a:cs typeface="Gill Sans MT"/>
              </a:rPr>
              <a:t>invoice </a:t>
            </a:r>
            <a:r>
              <a:rPr sz="2600" spc="100" dirty="0">
                <a:solidFill>
                  <a:srgbClr val="333333"/>
                </a:solidFill>
                <a:latin typeface="Gill Sans MT"/>
                <a:cs typeface="Gill Sans MT"/>
              </a:rPr>
              <a:t>(due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55" dirty="0">
                <a:solidFill>
                  <a:srgbClr val="333333"/>
                </a:solidFill>
                <a:latin typeface="Gill Sans MT"/>
                <a:cs typeface="Gill Sans MT"/>
              </a:rPr>
              <a:t>December)</a:t>
            </a:r>
            <a:endParaRPr sz="2600">
              <a:latin typeface="Gill Sans MT"/>
              <a:cs typeface="Gill Sans MT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05583" y="7268099"/>
            <a:ext cx="800099" cy="5714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8" y="1"/>
            <a:ext cx="18287365" cy="10287000"/>
            <a:chOff x="258" y="1"/>
            <a:chExt cx="1828736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2641" y="2959247"/>
              <a:ext cx="128221" cy="12798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68041" y="1028701"/>
              <a:ext cx="4943474" cy="925829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42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355" dirty="0">
                <a:latin typeface="Trebuchet MS"/>
                <a:cs typeface="Trebuchet MS"/>
              </a:rPr>
              <a:t>Web</a:t>
            </a:r>
            <a:r>
              <a:rPr spc="-1040" dirty="0">
                <a:latin typeface="Trebuchet MS"/>
                <a:cs typeface="Trebuchet MS"/>
              </a:rPr>
              <a:t> </a:t>
            </a:r>
            <a:r>
              <a:rPr spc="-95" dirty="0">
                <a:latin typeface="Trebuchet MS"/>
                <a:cs typeface="Trebuchet MS"/>
              </a:rPr>
              <a:t>Portal</a:t>
            </a:r>
            <a:r>
              <a:rPr spc="-1040" dirty="0">
                <a:latin typeface="Trebuchet MS"/>
                <a:cs typeface="Trebuchet MS"/>
              </a:rPr>
              <a:t> </a:t>
            </a:r>
            <a:r>
              <a:rPr spc="55" dirty="0">
                <a:latin typeface="Trebuchet MS"/>
                <a:cs typeface="Trebuchet MS"/>
              </a:rPr>
              <a:t>Support</a:t>
            </a: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27387" y="4632791"/>
            <a:ext cx="104775" cy="1047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27387" y="5547191"/>
            <a:ext cx="104775" cy="1047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27387" y="6004391"/>
            <a:ext cx="104775" cy="10477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680643" y="4381319"/>
            <a:ext cx="736536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 marR="5080" indent="-10795">
              <a:lnSpc>
                <a:spcPct val="115399"/>
              </a:lnSpc>
              <a:spcBef>
                <a:spcPts val="100"/>
              </a:spcBef>
            </a:pPr>
            <a:r>
              <a:rPr sz="2600" spc="75" dirty="0">
                <a:solidFill>
                  <a:srgbClr val="333333"/>
                </a:solidFill>
                <a:latin typeface="Gill Sans MT"/>
                <a:cs typeface="Gill Sans MT"/>
              </a:rPr>
              <a:t>Producer</a:t>
            </a:r>
            <a:r>
              <a:rPr sz="2600" spc="-1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5" dirty="0">
                <a:solidFill>
                  <a:srgbClr val="333333"/>
                </a:solidFill>
                <a:latin typeface="Gill Sans MT"/>
                <a:cs typeface="Gill Sans MT"/>
              </a:rPr>
              <a:t>support</a:t>
            </a:r>
            <a:r>
              <a:rPr sz="2600" spc="-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for</a:t>
            </a:r>
            <a:r>
              <a:rPr sz="2600" spc="-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70" dirty="0">
                <a:solidFill>
                  <a:srgbClr val="333333"/>
                </a:solidFill>
                <a:latin typeface="Gill Sans MT"/>
                <a:cs typeface="Gill Sans MT"/>
              </a:rPr>
              <a:t>Conservation</a:t>
            </a:r>
            <a:r>
              <a:rPr sz="2600" spc="-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Client</a:t>
            </a:r>
            <a:r>
              <a:rPr sz="2600" spc="-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5" dirty="0">
                <a:solidFill>
                  <a:srgbClr val="333333"/>
                </a:solidFill>
                <a:latin typeface="Gill Sans MT"/>
                <a:cs typeface="Gill Sans MT"/>
              </a:rPr>
              <a:t>Gateway </a:t>
            </a:r>
            <a:r>
              <a:rPr sz="2600" spc="-80" dirty="0">
                <a:solidFill>
                  <a:srgbClr val="333333"/>
                </a:solidFill>
                <a:latin typeface="Gill Sans MT"/>
                <a:cs typeface="Gill Sans MT"/>
              </a:rPr>
              <a:t>(CCG)</a:t>
            </a:r>
            <a:r>
              <a:rPr sz="2600" spc="-10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-20" dirty="0">
                <a:solidFill>
                  <a:srgbClr val="333333"/>
                </a:solidFill>
                <a:latin typeface="Gill Sans MT"/>
                <a:cs typeface="Gill Sans MT"/>
              </a:rPr>
              <a:t>or</a:t>
            </a:r>
            <a:r>
              <a:rPr sz="2600" spc="-14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25" dirty="0">
                <a:solidFill>
                  <a:srgbClr val="333333"/>
                </a:solidFill>
                <a:latin typeface="Gill Sans MT"/>
                <a:cs typeface="Gill Sans MT"/>
              </a:rPr>
              <a:t>Farmers.gov</a:t>
            </a:r>
            <a:endParaRPr sz="26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600" spc="125" dirty="0">
                <a:solidFill>
                  <a:srgbClr val="333333"/>
                </a:solidFill>
                <a:latin typeface="Gill Sans MT"/>
                <a:cs typeface="Gill Sans MT"/>
              </a:rPr>
              <a:t>$22.50</a:t>
            </a:r>
            <a:r>
              <a:rPr sz="2600" spc="-2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per</a:t>
            </a:r>
            <a:r>
              <a:rPr sz="2600" spc="-20" dirty="0">
                <a:solidFill>
                  <a:srgbClr val="333333"/>
                </a:solidFill>
                <a:latin typeface="Gill Sans MT"/>
                <a:cs typeface="Gill Sans MT"/>
              </a:rPr>
              <a:t> hour</a:t>
            </a:r>
            <a:endParaRPr sz="26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600" spc="80" dirty="0">
                <a:solidFill>
                  <a:srgbClr val="333333"/>
                </a:solidFill>
                <a:latin typeface="Gill Sans MT"/>
                <a:cs typeface="Gill Sans MT"/>
              </a:rPr>
              <a:t>Promote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75" dirty="0">
                <a:solidFill>
                  <a:srgbClr val="333333"/>
                </a:solidFill>
                <a:latin typeface="Gill Sans MT"/>
                <a:cs typeface="Gill Sans MT"/>
              </a:rPr>
              <a:t>the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14" dirty="0">
                <a:solidFill>
                  <a:srgbClr val="333333"/>
                </a:solidFill>
                <a:latin typeface="Gill Sans MT"/>
                <a:cs typeface="Gill Sans MT"/>
              </a:rPr>
              <a:t>web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55" dirty="0">
                <a:solidFill>
                  <a:srgbClr val="333333"/>
                </a:solidFill>
                <a:latin typeface="Gill Sans MT"/>
                <a:cs typeface="Gill Sans MT"/>
              </a:rPr>
              <a:t>portal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80" dirty="0">
                <a:solidFill>
                  <a:srgbClr val="333333"/>
                </a:solidFill>
                <a:latin typeface="Gill Sans MT"/>
                <a:cs typeface="Gill Sans MT"/>
              </a:rPr>
              <a:t>and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220" dirty="0">
                <a:solidFill>
                  <a:srgbClr val="333333"/>
                </a:solidFill>
                <a:latin typeface="Gill Sans MT"/>
                <a:cs typeface="Gill Sans MT"/>
              </a:rPr>
              <a:t>assist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14" dirty="0">
                <a:solidFill>
                  <a:srgbClr val="333333"/>
                </a:solidFill>
                <a:latin typeface="Gill Sans MT"/>
                <a:cs typeface="Gill Sans MT"/>
              </a:rPr>
              <a:t>clients</a:t>
            </a:r>
            <a:endParaRPr sz="2600">
              <a:latin typeface="Gill Sans MT"/>
              <a:cs typeface="Gill Sans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769827" y="3776105"/>
            <a:ext cx="1114424" cy="80009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8" y="0"/>
            <a:ext cx="18287365" cy="10287000"/>
            <a:chOff x="258" y="0"/>
            <a:chExt cx="1828736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2641" y="2959245"/>
              <a:ext cx="128221" cy="12798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33660" y="1094907"/>
              <a:ext cx="2924174" cy="919209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422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85" dirty="0">
                <a:latin typeface="Trebuchet MS"/>
                <a:cs typeface="Trebuchet MS"/>
              </a:rPr>
              <a:t>Other</a:t>
            </a:r>
            <a:r>
              <a:rPr spc="-1030" dirty="0">
                <a:latin typeface="Trebuchet MS"/>
                <a:cs typeface="Trebuchet MS"/>
              </a:rPr>
              <a:t> </a:t>
            </a:r>
            <a:r>
              <a:rPr spc="210" dirty="0">
                <a:latin typeface="Trebuchet MS"/>
                <a:cs typeface="Trebuchet MS"/>
              </a:rPr>
              <a:t>Program</a:t>
            </a:r>
            <a:r>
              <a:rPr spc="-1030" dirty="0">
                <a:latin typeface="Trebuchet MS"/>
                <a:cs typeface="Trebuchet MS"/>
              </a:rPr>
              <a:t> </a:t>
            </a:r>
            <a:r>
              <a:rPr spc="185" dirty="0">
                <a:latin typeface="Trebuchet MS"/>
                <a:cs typeface="Trebuchet MS"/>
              </a:rPr>
              <a:t>Tasks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3354361" y="4624533"/>
            <a:ext cx="633730" cy="1847850"/>
            <a:chOff x="3354361" y="4624533"/>
            <a:chExt cx="633730" cy="184785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4361" y="4624533"/>
              <a:ext cx="95250" cy="952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82998" y="5057920"/>
              <a:ext cx="104775" cy="1047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4361" y="5500833"/>
              <a:ext cx="95250" cy="952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4361" y="6377133"/>
              <a:ext cx="95250" cy="9524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595562" y="4380052"/>
            <a:ext cx="8448675" cy="2216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0555" marR="2816225" indent="-618490">
              <a:lnSpc>
                <a:spcPct val="114999"/>
              </a:lnSpc>
              <a:spcBef>
                <a:spcPts val="100"/>
              </a:spcBef>
            </a:pPr>
            <a:r>
              <a:rPr sz="2500" spc="150" dirty="0">
                <a:solidFill>
                  <a:srgbClr val="333333"/>
                </a:solidFill>
                <a:latin typeface="Gill Sans MT"/>
                <a:cs typeface="Gill Sans MT"/>
              </a:rPr>
              <a:t>CSP</a:t>
            </a:r>
            <a:r>
              <a:rPr sz="25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500" spc="175" dirty="0">
                <a:solidFill>
                  <a:srgbClr val="333333"/>
                </a:solidFill>
                <a:latin typeface="Gill Sans MT"/>
                <a:cs typeface="Gill Sans MT"/>
              </a:rPr>
              <a:t>and</a:t>
            </a:r>
            <a:r>
              <a:rPr sz="2500" spc="-4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500" dirty="0">
                <a:solidFill>
                  <a:srgbClr val="333333"/>
                </a:solidFill>
                <a:latin typeface="Gill Sans MT"/>
                <a:cs typeface="Gill Sans MT"/>
              </a:rPr>
              <a:t>EQIP</a:t>
            </a:r>
            <a:r>
              <a:rPr sz="25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500" spc="114" dirty="0">
                <a:solidFill>
                  <a:srgbClr val="333333"/>
                </a:solidFill>
                <a:latin typeface="Gill Sans MT"/>
                <a:cs typeface="Gill Sans MT"/>
              </a:rPr>
              <a:t>marketing</a:t>
            </a:r>
            <a:r>
              <a:rPr sz="2500" spc="-4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500" spc="175" dirty="0">
                <a:solidFill>
                  <a:srgbClr val="333333"/>
                </a:solidFill>
                <a:latin typeface="Gill Sans MT"/>
                <a:cs typeface="Gill Sans MT"/>
              </a:rPr>
              <a:t>and</a:t>
            </a:r>
            <a:r>
              <a:rPr sz="2500" spc="-4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500" spc="45" dirty="0">
                <a:solidFill>
                  <a:srgbClr val="333333"/>
                </a:solidFill>
                <a:latin typeface="Gill Sans MT"/>
                <a:cs typeface="Gill Sans MT"/>
              </a:rPr>
              <a:t>promotion </a:t>
            </a:r>
            <a:r>
              <a:rPr sz="2500" spc="105" dirty="0">
                <a:solidFill>
                  <a:srgbClr val="333333"/>
                </a:solidFill>
                <a:latin typeface="Gill Sans MT"/>
                <a:cs typeface="Gill Sans MT"/>
              </a:rPr>
              <a:t>Field</a:t>
            </a:r>
            <a:r>
              <a:rPr sz="2500" spc="-5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500" spc="150" dirty="0">
                <a:solidFill>
                  <a:srgbClr val="333333"/>
                </a:solidFill>
                <a:latin typeface="Gill Sans MT"/>
                <a:cs typeface="Gill Sans MT"/>
              </a:rPr>
              <a:t>days,</a:t>
            </a:r>
            <a:r>
              <a:rPr sz="2500" spc="-5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500" spc="95" dirty="0">
                <a:solidFill>
                  <a:srgbClr val="333333"/>
                </a:solidFill>
                <a:latin typeface="Gill Sans MT"/>
                <a:cs typeface="Gill Sans MT"/>
              </a:rPr>
              <a:t>presentations,</a:t>
            </a:r>
            <a:r>
              <a:rPr sz="25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500" spc="145" dirty="0">
                <a:solidFill>
                  <a:srgbClr val="333333"/>
                </a:solidFill>
                <a:latin typeface="Gill Sans MT"/>
                <a:cs typeface="Gill Sans MT"/>
              </a:rPr>
              <a:t>media</a:t>
            </a:r>
            <a:endParaRPr sz="2500">
              <a:latin typeface="Gill Sans MT"/>
              <a:cs typeface="Gill Sans MT"/>
            </a:endParaRPr>
          </a:p>
          <a:p>
            <a:pPr marL="22860" marR="5080" indent="-10795">
              <a:lnSpc>
                <a:spcPct val="114999"/>
              </a:lnSpc>
            </a:pPr>
            <a:r>
              <a:rPr sz="2500" spc="85" dirty="0">
                <a:solidFill>
                  <a:srgbClr val="333333"/>
                </a:solidFill>
                <a:latin typeface="Gill Sans MT"/>
                <a:cs typeface="Gill Sans MT"/>
              </a:rPr>
              <a:t>Administrative</a:t>
            </a:r>
            <a:r>
              <a:rPr sz="2500" spc="-3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500" spc="85" dirty="0">
                <a:solidFill>
                  <a:srgbClr val="333333"/>
                </a:solidFill>
                <a:latin typeface="Gill Sans MT"/>
                <a:cs typeface="Gill Sans MT"/>
              </a:rPr>
              <a:t>support</a:t>
            </a:r>
            <a:r>
              <a:rPr sz="2500" spc="-3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500" dirty="0">
                <a:solidFill>
                  <a:srgbClr val="333333"/>
                </a:solidFill>
                <a:latin typeface="Gill Sans MT"/>
                <a:cs typeface="Gill Sans MT"/>
              </a:rPr>
              <a:t>for</a:t>
            </a:r>
            <a:r>
              <a:rPr sz="2500" spc="-3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500" dirty="0">
                <a:solidFill>
                  <a:srgbClr val="333333"/>
                </a:solidFill>
                <a:latin typeface="Gill Sans MT"/>
                <a:cs typeface="Gill Sans MT"/>
              </a:rPr>
              <a:t>EQIP</a:t>
            </a:r>
            <a:r>
              <a:rPr sz="2500" spc="-2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500" spc="110" dirty="0">
                <a:solidFill>
                  <a:srgbClr val="333333"/>
                </a:solidFill>
                <a:latin typeface="Gill Sans MT"/>
                <a:cs typeface="Gill Sans MT"/>
              </a:rPr>
              <a:t>contracts</a:t>
            </a:r>
            <a:r>
              <a:rPr sz="2500" spc="-3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500" spc="90" dirty="0">
                <a:solidFill>
                  <a:srgbClr val="333333"/>
                </a:solidFill>
                <a:latin typeface="Gill Sans MT"/>
                <a:cs typeface="Gill Sans MT"/>
              </a:rPr>
              <a:t>that</a:t>
            </a:r>
            <a:r>
              <a:rPr sz="2500" spc="-3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500" spc="80" dirty="0">
                <a:solidFill>
                  <a:srgbClr val="333333"/>
                </a:solidFill>
                <a:latin typeface="Gill Sans MT"/>
                <a:cs typeface="Gill Sans MT"/>
              </a:rPr>
              <a:t>are</a:t>
            </a:r>
            <a:r>
              <a:rPr sz="2500" spc="-3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500" spc="114" dirty="0">
                <a:solidFill>
                  <a:srgbClr val="333333"/>
                </a:solidFill>
                <a:latin typeface="Gill Sans MT"/>
                <a:cs typeface="Gill Sans MT"/>
              </a:rPr>
              <a:t>obligated </a:t>
            </a:r>
            <a:r>
              <a:rPr sz="2500" spc="175" dirty="0">
                <a:solidFill>
                  <a:srgbClr val="333333"/>
                </a:solidFill>
                <a:latin typeface="Gill Sans MT"/>
                <a:cs typeface="Gill Sans MT"/>
              </a:rPr>
              <a:t>and</a:t>
            </a:r>
            <a:r>
              <a:rPr sz="2500" spc="-3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500" spc="110" dirty="0">
                <a:solidFill>
                  <a:srgbClr val="333333"/>
                </a:solidFill>
                <a:latin typeface="Gill Sans MT"/>
                <a:cs typeface="Gill Sans MT"/>
              </a:rPr>
              <a:t>completed</a:t>
            </a:r>
            <a:r>
              <a:rPr sz="2500" spc="-2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500" spc="65" dirty="0">
                <a:solidFill>
                  <a:srgbClr val="333333"/>
                </a:solidFill>
                <a:latin typeface="Gill Sans MT"/>
                <a:cs typeface="Gill Sans MT"/>
              </a:rPr>
              <a:t>within</a:t>
            </a:r>
            <a:r>
              <a:rPr sz="2500" spc="-2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500" spc="70" dirty="0">
                <a:solidFill>
                  <a:srgbClr val="333333"/>
                </a:solidFill>
                <a:latin typeface="Gill Sans MT"/>
                <a:cs typeface="Gill Sans MT"/>
              </a:rPr>
              <a:t>the</a:t>
            </a:r>
            <a:r>
              <a:rPr sz="2500" spc="-2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500" dirty="0">
                <a:solidFill>
                  <a:srgbClr val="333333"/>
                </a:solidFill>
                <a:latin typeface="Gill Sans MT"/>
                <a:cs typeface="Gill Sans MT"/>
              </a:rPr>
              <a:t>current</a:t>
            </a:r>
            <a:r>
              <a:rPr sz="2500" spc="-2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500" spc="190" dirty="0">
                <a:solidFill>
                  <a:srgbClr val="333333"/>
                </a:solidFill>
                <a:latin typeface="Gill Sans MT"/>
                <a:cs typeface="Gill Sans MT"/>
              </a:rPr>
              <a:t>fiscal</a:t>
            </a:r>
            <a:r>
              <a:rPr sz="2500" spc="-2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500" spc="60" dirty="0">
                <a:solidFill>
                  <a:srgbClr val="333333"/>
                </a:solidFill>
                <a:latin typeface="Gill Sans MT"/>
                <a:cs typeface="Gill Sans MT"/>
              </a:rPr>
              <a:t>year</a:t>
            </a:r>
            <a:endParaRPr sz="25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2500" spc="120" dirty="0">
                <a:solidFill>
                  <a:srgbClr val="333333"/>
                </a:solidFill>
                <a:latin typeface="Gill Sans MT"/>
                <a:cs typeface="Gill Sans MT"/>
              </a:rPr>
              <a:t>$22.50</a:t>
            </a:r>
            <a:r>
              <a:rPr sz="2500" spc="-2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500" dirty="0">
                <a:solidFill>
                  <a:srgbClr val="333333"/>
                </a:solidFill>
                <a:latin typeface="Gill Sans MT"/>
                <a:cs typeface="Gill Sans MT"/>
              </a:rPr>
              <a:t>per</a:t>
            </a:r>
            <a:r>
              <a:rPr sz="2500" spc="-20" dirty="0">
                <a:solidFill>
                  <a:srgbClr val="333333"/>
                </a:solidFill>
                <a:latin typeface="Gill Sans MT"/>
                <a:cs typeface="Gill Sans MT"/>
              </a:rPr>
              <a:t> hour</a:t>
            </a:r>
            <a:endParaRPr sz="2500">
              <a:latin typeface="Gill Sans MT"/>
              <a:cs typeface="Gill Sans M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904214" y="3740151"/>
            <a:ext cx="647699" cy="4571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6000" y="922660"/>
            <a:ext cx="9007475" cy="5976620"/>
          </a:xfrm>
          <a:prstGeom prst="rect">
            <a:avLst/>
          </a:prstGeom>
        </p:spPr>
        <p:txBody>
          <a:bodyPr vert="horz" wrap="square" lIns="0" tIns="204470" rIns="0" bIns="0" rtlCol="0">
            <a:spAutoFit/>
          </a:bodyPr>
          <a:lstStyle/>
          <a:p>
            <a:pPr marL="12700" marR="5080">
              <a:lnSpc>
                <a:spcPts val="15150"/>
              </a:lnSpc>
              <a:spcBef>
                <a:spcPts val="1610"/>
              </a:spcBef>
            </a:pPr>
            <a:r>
              <a:rPr sz="13800" spc="-180" dirty="0">
                <a:latin typeface="Trebuchet MS"/>
                <a:cs typeface="Trebuchet MS"/>
              </a:rPr>
              <a:t>T</a:t>
            </a:r>
            <a:r>
              <a:rPr sz="13800" spc="-90" dirty="0">
                <a:latin typeface="Trebuchet MS"/>
                <a:cs typeface="Trebuchet MS"/>
              </a:rPr>
              <a:t>e</a:t>
            </a:r>
            <a:r>
              <a:rPr sz="13800" spc="-35" dirty="0">
                <a:latin typeface="Trebuchet MS"/>
                <a:cs typeface="Trebuchet MS"/>
              </a:rPr>
              <a:t>c</a:t>
            </a:r>
            <a:r>
              <a:rPr sz="13800" spc="-70" dirty="0">
                <a:latin typeface="Trebuchet MS"/>
                <a:cs typeface="Trebuchet MS"/>
              </a:rPr>
              <a:t>hn</a:t>
            </a:r>
            <a:r>
              <a:rPr sz="13800" spc="-190" dirty="0">
                <a:latin typeface="Trebuchet MS"/>
                <a:cs typeface="Trebuchet MS"/>
              </a:rPr>
              <a:t>i</a:t>
            </a:r>
            <a:r>
              <a:rPr sz="13800" spc="-35" dirty="0">
                <a:latin typeface="Trebuchet MS"/>
                <a:cs typeface="Trebuchet MS"/>
              </a:rPr>
              <a:t>c</a:t>
            </a:r>
            <a:r>
              <a:rPr sz="13800" spc="10" dirty="0">
                <a:latin typeface="Trebuchet MS"/>
                <a:cs typeface="Trebuchet MS"/>
              </a:rPr>
              <a:t>a</a:t>
            </a:r>
            <a:r>
              <a:rPr sz="13800" spc="555" dirty="0">
                <a:latin typeface="Trebuchet MS"/>
                <a:cs typeface="Trebuchet MS"/>
              </a:rPr>
              <a:t>l</a:t>
            </a:r>
            <a:r>
              <a:rPr sz="13800" spc="-15" dirty="0">
                <a:latin typeface="Trebuchet MS"/>
                <a:cs typeface="Trebuchet MS"/>
              </a:rPr>
              <a:t> </a:t>
            </a:r>
            <a:r>
              <a:rPr sz="13800" spc="300" dirty="0">
                <a:latin typeface="Trebuchet MS"/>
                <a:cs typeface="Trebuchet MS"/>
              </a:rPr>
              <a:t>A</a:t>
            </a:r>
            <a:r>
              <a:rPr sz="13800" spc="365" dirty="0">
                <a:latin typeface="Trebuchet MS"/>
                <a:cs typeface="Trebuchet MS"/>
              </a:rPr>
              <a:t>ss</a:t>
            </a:r>
            <a:r>
              <a:rPr sz="13800" spc="170" dirty="0">
                <a:latin typeface="Trebuchet MS"/>
                <a:cs typeface="Trebuchet MS"/>
              </a:rPr>
              <a:t>i</a:t>
            </a:r>
            <a:r>
              <a:rPr sz="13800" spc="365" dirty="0">
                <a:latin typeface="Trebuchet MS"/>
                <a:cs typeface="Trebuchet MS"/>
              </a:rPr>
              <a:t>s</a:t>
            </a:r>
            <a:r>
              <a:rPr sz="13800" spc="200" dirty="0">
                <a:latin typeface="Trebuchet MS"/>
                <a:cs typeface="Trebuchet MS"/>
              </a:rPr>
              <a:t>t</a:t>
            </a:r>
            <a:r>
              <a:rPr sz="13800" spc="370" dirty="0">
                <a:latin typeface="Trebuchet MS"/>
                <a:cs typeface="Trebuchet MS"/>
              </a:rPr>
              <a:t>a</a:t>
            </a:r>
            <a:r>
              <a:rPr sz="13800" spc="290" dirty="0">
                <a:latin typeface="Trebuchet MS"/>
                <a:cs typeface="Trebuchet MS"/>
              </a:rPr>
              <a:t>n</a:t>
            </a:r>
            <a:r>
              <a:rPr sz="13800" spc="325" dirty="0">
                <a:latin typeface="Trebuchet MS"/>
                <a:cs typeface="Trebuchet MS"/>
              </a:rPr>
              <a:t>c</a:t>
            </a:r>
            <a:r>
              <a:rPr sz="13800" spc="915" dirty="0">
                <a:latin typeface="Trebuchet MS"/>
                <a:cs typeface="Trebuchet MS"/>
              </a:rPr>
              <a:t>e</a:t>
            </a:r>
            <a:r>
              <a:rPr sz="13800" spc="365" dirty="0">
                <a:latin typeface="Trebuchet MS"/>
                <a:cs typeface="Trebuchet MS"/>
              </a:rPr>
              <a:t> </a:t>
            </a:r>
            <a:r>
              <a:rPr sz="13800" spc="-675" dirty="0">
                <a:latin typeface="Trebuchet MS"/>
                <a:cs typeface="Trebuchet MS"/>
              </a:rPr>
              <a:t>f</a:t>
            </a:r>
            <a:r>
              <a:rPr sz="13800" spc="-550" dirty="0">
                <a:latin typeface="Trebuchet MS"/>
                <a:cs typeface="Trebuchet MS"/>
              </a:rPr>
              <a:t>o</a:t>
            </a:r>
            <a:r>
              <a:rPr sz="13800" spc="70" dirty="0">
                <a:latin typeface="Trebuchet MS"/>
                <a:cs typeface="Trebuchet MS"/>
              </a:rPr>
              <a:t>r</a:t>
            </a:r>
            <a:r>
              <a:rPr sz="13800" spc="-2255" dirty="0">
                <a:latin typeface="Trebuchet MS"/>
                <a:cs typeface="Trebuchet MS"/>
              </a:rPr>
              <a:t> </a:t>
            </a:r>
            <a:r>
              <a:rPr sz="13800" spc="265" dirty="0">
                <a:latin typeface="Trebuchet MS"/>
                <a:cs typeface="Trebuchet MS"/>
              </a:rPr>
              <a:t>C</a:t>
            </a:r>
            <a:r>
              <a:rPr sz="13800" spc="155" dirty="0">
                <a:latin typeface="Trebuchet MS"/>
                <a:cs typeface="Trebuchet MS"/>
              </a:rPr>
              <a:t>R</a:t>
            </a:r>
            <a:r>
              <a:rPr sz="13800" spc="819" dirty="0">
                <a:latin typeface="Trebuchet MS"/>
                <a:cs typeface="Trebuchet MS"/>
              </a:rPr>
              <a:t>P</a:t>
            </a:r>
            <a:endParaRPr sz="138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208995" y="1395888"/>
            <a:ext cx="5657850" cy="8886825"/>
            <a:chOff x="10208995" y="1395888"/>
            <a:chExt cx="5657850" cy="8886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08995" y="1395888"/>
              <a:ext cx="5657849" cy="88868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56287" y="5974607"/>
              <a:ext cx="1009649" cy="723899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035627" y="7578197"/>
            <a:ext cx="2620010" cy="152400"/>
          </a:xfrm>
          <a:custGeom>
            <a:avLst/>
            <a:gdLst/>
            <a:ahLst/>
            <a:cxnLst/>
            <a:rect l="l" t="t" r="r" b="b"/>
            <a:pathLst>
              <a:path w="2620010" h="152400">
                <a:moveTo>
                  <a:pt x="0" y="0"/>
                </a:moveTo>
                <a:lnTo>
                  <a:pt x="2619490" y="0"/>
                </a:lnTo>
                <a:lnTo>
                  <a:pt x="2619490" y="152399"/>
                </a:lnTo>
                <a:lnTo>
                  <a:pt x="0" y="152399"/>
                </a:lnTo>
                <a:lnTo>
                  <a:pt x="0" y="0"/>
                </a:lnTo>
                <a:close/>
              </a:path>
            </a:pathLst>
          </a:custGeom>
          <a:solidFill>
            <a:srgbClr val="95C83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2641" y="2959247"/>
            <a:ext cx="128221" cy="12798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422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>
                <a:latin typeface="Trebuchet MS"/>
                <a:cs typeface="Trebuchet MS"/>
              </a:rPr>
              <a:t>Overview</a:t>
            </a:r>
            <a:r>
              <a:rPr spc="-1030" dirty="0">
                <a:latin typeface="Trebuchet MS"/>
                <a:cs typeface="Trebuchet MS"/>
              </a:rPr>
              <a:t> </a:t>
            </a:r>
            <a:r>
              <a:rPr spc="-35" dirty="0">
                <a:latin typeface="Trebuchet MS"/>
                <a:cs typeface="Trebuchet MS"/>
              </a:rPr>
              <a:t>of</a:t>
            </a:r>
            <a:r>
              <a:rPr spc="-1030" dirty="0">
                <a:latin typeface="Trebuchet MS"/>
                <a:cs typeface="Trebuchet MS"/>
              </a:rPr>
              <a:t> </a:t>
            </a:r>
            <a:r>
              <a:rPr spc="-10" dirty="0">
                <a:latin typeface="Trebuchet MS"/>
                <a:cs typeface="Trebuchet MS"/>
              </a:rPr>
              <a:t>Responsibilties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3974" y="5853384"/>
            <a:ext cx="104775" cy="1047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3974" y="6767784"/>
            <a:ext cx="104775" cy="1047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23974" y="7682184"/>
            <a:ext cx="104775" cy="10477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577230" y="5601911"/>
            <a:ext cx="3619500" cy="322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18465">
              <a:lnSpc>
                <a:spcPct val="115399"/>
              </a:lnSpc>
              <a:spcBef>
                <a:spcPts val="100"/>
              </a:spcBef>
            </a:pPr>
            <a:r>
              <a:rPr sz="2600" spc="80" dirty="0">
                <a:solidFill>
                  <a:srgbClr val="333333"/>
                </a:solidFill>
                <a:latin typeface="Gill Sans MT"/>
                <a:cs typeface="Gill Sans MT"/>
              </a:rPr>
              <a:t>Provide</a:t>
            </a:r>
            <a:r>
              <a:rPr sz="2600" spc="-5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95" dirty="0">
                <a:solidFill>
                  <a:srgbClr val="333333"/>
                </a:solidFill>
                <a:latin typeface="Gill Sans MT"/>
                <a:cs typeface="Gill Sans MT"/>
              </a:rPr>
              <a:t>state-</a:t>
            </a:r>
            <a:r>
              <a:rPr sz="2600" spc="70" dirty="0">
                <a:solidFill>
                  <a:srgbClr val="333333"/>
                </a:solidFill>
                <a:latin typeface="Gill Sans MT"/>
                <a:cs typeface="Gill Sans MT"/>
              </a:rPr>
              <a:t>wide </a:t>
            </a:r>
            <a:r>
              <a:rPr sz="2600" spc="100" dirty="0">
                <a:solidFill>
                  <a:srgbClr val="333333"/>
                </a:solidFill>
                <a:latin typeface="Gill Sans MT"/>
                <a:cs typeface="Gill Sans MT"/>
              </a:rPr>
              <a:t>training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80" dirty="0">
                <a:solidFill>
                  <a:srgbClr val="333333"/>
                </a:solidFill>
                <a:latin typeface="Gill Sans MT"/>
                <a:cs typeface="Gill Sans MT"/>
              </a:rPr>
              <a:t>and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90" dirty="0">
                <a:solidFill>
                  <a:srgbClr val="333333"/>
                </a:solidFill>
                <a:latin typeface="Gill Sans MT"/>
                <a:cs typeface="Gill Sans MT"/>
              </a:rPr>
              <a:t>oversight </a:t>
            </a:r>
            <a:r>
              <a:rPr sz="2600" spc="60" dirty="0">
                <a:solidFill>
                  <a:srgbClr val="333333"/>
                </a:solidFill>
                <a:latin typeface="Gill Sans MT"/>
                <a:cs typeface="Gill Sans MT"/>
              </a:rPr>
              <a:t>Conduct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95" dirty="0">
                <a:solidFill>
                  <a:srgbClr val="333333"/>
                </a:solidFill>
                <a:latin typeface="Gill Sans MT"/>
                <a:cs typeface="Gill Sans MT"/>
              </a:rPr>
              <a:t>quality </a:t>
            </a:r>
            <a:r>
              <a:rPr sz="2600" spc="175" dirty="0">
                <a:solidFill>
                  <a:srgbClr val="333333"/>
                </a:solidFill>
                <a:latin typeface="Gill Sans MT"/>
                <a:cs typeface="Gill Sans MT"/>
              </a:rPr>
              <a:t>assurance</a:t>
            </a:r>
            <a:endParaRPr sz="2600">
              <a:latin typeface="Gill Sans MT"/>
              <a:cs typeface="Gill Sans MT"/>
            </a:endParaRPr>
          </a:p>
          <a:p>
            <a:pPr marL="12700" marR="5080">
              <a:lnSpc>
                <a:spcPct val="115399"/>
              </a:lnSpc>
            </a:pPr>
            <a:r>
              <a:rPr sz="2600" spc="-20" dirty="0">
                <a:solidFill>
                  <a:srgbClr val="333333"/>
                </a:solidFill>
                <a:latin typeface="Gill Sans MT"/>
                <a:cs typeface="Gill Sans MT"/>
              </a:rPr>
              <a:t>DC’s</a:t>
            </a:r>
            <a:r>
              <a:rPr sz="2600" spc="-1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40" dirty="0">
                <a:solidFill>
                  <a:srgbClr val="333333"/>
                </a:solidFill>
                <a:latin typeface="Gill Sans MT"/>
                <a:cs typeface="Gill Sans MT"/>
              </a:rPr>
              <a:t>communicate </a:t>
            </a:r>
            <a:r>
              <a:rPr sz="2600" spc="65" dirty="0">
                <a:solidFill>
                  <a:srgbClr val="333333"/>
                </a:solidFill>
                <a:latin typeface="Gill Sans MT"/>
                <a:cs typeface="Gill Sans MT"/>
              </a:rPr>
              <a:t>workload</a:t>
            </a:r>
            <a:r>
              <a:rPr sz="2600" spc="-8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80" dirty="0">
                <a:solidFill>
                  <a:srgbClr val="333333"/>
                </a:solidFill>
                <a:latin typeface="Gill Sans MT"/>
                <a:cs typeface="Gill Sans MT"/>
              </a:rPr>
              <a:t>and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90" dirty="0">
                <a:solidFill>
                  <a:srgbClr val="333333"/>
                </a:solidFill>
                <a:latin typeface="Gill Sans MT"/>
                <a:cs typeface="Gill Sans MT"/>
              </a:rPr>
              <a:t>training </a:t>
            </a:r>
            <a:r>
              <a:rPr sz="2600" spc="85" dirty="0">
                <a:solidFill>
                  <a:srgbClr val="333333"/>
                </a:solidFill>
                <a:latin typeface="Gill Sans MT"/>
                <a:cs typeface="Gill Sans MT"/>
              </a:rPr>
              <a:t>requirements</a:t>
            </a:r>
            <a:r>
              <a:rPr sz="2600" spc="-4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to</a:t>
            </a:r>
            <a:r>
              <a:rPr sz="2600" spc="-4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90" dirty="0">
                <a:solidFill>
                  <a:srgbClr val="333333"/>
                </a:solidFill>
                <a:latin typeface="Gill Sans MT"/>
                <a:cs typeface="Gill Sans MT"/>
              </a:rPr>
              <a:t>districts</a:t>
            </a:r>
            <a:endParaRPr sz="26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55354" y="4748548"/>
            <a:ext cx="88836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-180" dirty="0">
                <a:solidFill>
                  <a:srgbClr val="333333"/>
                </a:solidFill>
                <a:latin typeface="Gill Sans MT"/>
                <a:cs typeface="Gill Sans MT"/>
              </a:rPr>
              <a:t>NRCS</a:t>
            </a:r>
            <a:endParaRPr sz="2600">
              <a:latin typeface="Gill Sans MT"/>
              <a:cs typeface="Gill Sans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96709" y="5853384"/>
            <a:ext cx="104775" cy="1047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96709" y="6310584"/>
            <a:ext cx="104775" cy="1047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96709" y="6767784"/>
            <a:ext cx="104775" cy="10477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7149965" y="5601911"/>
            <a:ext cx="346646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399"/>
              </a:lnSpc>
              <a:spcBef>
                <a:spcPts val="100"/>
              </a:spcBef>
            </a:pPr>
            <a:r>
              <a:rPr sz="2600" spc="160" dirty="0">
                <a:solidFill>
                  <a:srgbClr val="333333"/>
                </a:solidFill>
                <a:latin typeface="Gill Sans MT"/>
                <a:cs typeface="Gill Sans MT"/>
              </a:rPr>
              <a:t>Assist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-20" dirty="0">
                <a:solidFill>
                  <a:srgbClr val="333333"/>
                </a:solidFill>
                <a:latin typeface="Gill Sans MT"/>
                <a:cs typeface="Gill Sans MT"/>
              </a:rPr>
              <a:t>SWCDs </a:t>
            </a:r>
            <a:r>
              <a:rPr sz="2600" spc="70" dirty="0">
                <a:solidFill>
                  <a:srgbClr val="333333"/>
                </a:solidFill>
                <a:latin typeface="Gill Sans MT"/>
                <a:cs typeface="Gill Sans MT"/>
              </a:rPr>
              <a:t>Reporting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80" dirty="0">
                <a:solidFill>
                  <a:srgbClr val="333333"/>
                </a:solidFill>
                <a:latin typeface="Gill Sans MT"/>
                <a:cs typeface="Gill Sans MT"/>
              </a:rPr>
              <a:t>and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10" dirty="0">
                <a:solidFill>
                  <a:srgbClr val="333333"/>
                </a:solidFill>
                <a:latin typeface="Gill Sans MT"/>
                <a:cs typeface="Gill Sans MT"/>
              </a:rPr>
              <a:t>invoicing </a:t>
            </a:r>
            <a:r>
              <a:rPr sz="2600" spc="60" dirty="0">
                <a:solidFill>
                  <a:srgbClr val="333333"/>
                </a:solidFill>
                <a:latin typeface="Gill Sans MT"/>
                <a:cs typeface="Gill Sans MT"/>
              </a:rPr>
              <a:t>Conduct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95" dirty="0">
                <a:solidFill>
                  <a:srgbClr val="333333"/>
                </a:solidFill>
                <a:latin typeface="Gill Sans MT"/>
                <a:cs typeface="Gill Sans MT"/>
              </a:rPr>
              <a:t>quality </a:t>
            </a:r>
            <a:r>
              <a:rPr sz="2600" spc="175" dirty="0">
                <a:solidFill>
                  <a:srgbClr val="333333"/>
                </a:solidFill>
                <a:latin typeface="Gill Sans MT"/>
                <a:cs typeface="Gill Sans MT"/>
              </a:rPr>
              <a:t>assurance</a:t>
            </a:r>
            <a:endParaRPr sz="2600">
              <a:latin typeface="Gill Sans MT"/>
              <a:cs typeface="Gill Sans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81046" y="4748548"/>
            <a:ext cx="126619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-330" dirty="0">
                <a:solidFill>
                  <a:srgbClr val="333333"/>
                </a:solidFill>
                <a:latin typeface="Gill Sans MT"/>
                <a:cs typeface="Gill Sans MT"/>
              </a:rPr>
              <a:t>AISWCD</a:t>
            </a:r>
            <a:endParaRPr sz="2600">
              <a:latin typeface="Gill Sans MT"/>
              <a:cs typeface="Gill Sans MT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09181" y="5853384"/>
            <a:ext cx="104775" cy="10477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09181" y="7224984"/>
            <a:ext cx="104775" cy="10477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409181" y="7682184"/>
            <a:ext cx="104775" cy="104774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2662437" y="5601911"/>
            <a:ext cx="3761104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399"/>
              </a:lnSpc>
              <a:spcBef>
                <a:spcPts val="100"/>
              </a:spcBef>
            </a:pP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Obtain</a:t>
            </a:r>
            <a:r>
              <a:rPr sz="2600" spc="15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35" dirty="0">
                <a:solidFill>
                  <a:srgbClr val="333333"/>
                </a:solidFill>
                <a:latin typeface="Gill Sans MT"/>
                <a:cs typeface="Gill Sans MT"/>
              </a:rPr>
              <a:t>required </a:t>
            </a:r>
            <a:r>
              <a:rPr sz="2600" spc="105" dirty="0">
                <a:solidFill>
                  <a:srgbClr val="333333"/>
                </a:solidFill>
                <a:latin typeface="Gill Sans MT"/>
                <a:cs typeface="Gill Sans MT"/>
              </a:rPr>
              <a:t>certifications</a:t>
            </a:r>
            <a:r>
              <a:rPr sz="2600" spc="-4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80" dirty="0">
                <a:solidFill>
                  <a:srgbClr val="333333"/>
                </a:solidFill>
                <a:latin typeface="Gill Sans MT"/>
                <a:cs typeface="Gill Sans MT"/>
              </a:rPr>
              <a:t>and</a:t>
            </a:r>
            <a:r>
              <a:rPr sz="2600" spc="-4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50" dirty="0">
                <a:solidFill>
                  <a:srgbClr val="333333"/>
                </a:solidFill>
                <a:latin typeface="Gill Sans MT"/>
                <a:cs typeface="Gill Sans MT"/>
              </a:rPr>
              <a:t>job </a:t>
            </a:r>
            <a:r>
              <a:rPr sz="2600" spc="114" dirty="0">
                <a:solidFill>
                  <a:srgbClr val="333333"/>
                </a:solidFill>
                <a:latin typeface="Gill Sans MT"/>
                <a:cs typeface="Gill Sans MT"/>
              </a:rPr>
              <a:t>approval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45" dirty="0">
                <a:solidFill>
                  <a:srgbClr val="333333"/>
                </a:solidFill>
                <a:latin typeface="Gill Sans MT"/>
                <a:cs typeface="Gill Sans MT"/>
              </a:rPr>
              <a:t>authority </a:t>
            </a:r>
            <a:r>
              <a:rPr sz="2600" spc="80" dirty="0">
                <a:solidFill>
                  <a:srgbClr val="333333"/>
                </a:solidFill>
                <a:latin typeface="Gill Sans MT"/>
                <a:cs typeface="Gill Sans MT"/>
              </a:rPr>
              <a:t>Provide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30" dirty="0">
                <a:solidFill>
                  <a:srgbClr val="333333"/>
                </a:solidFill>
                <a:latin typeface="Gill Sans MT"/>
                <a:cs typeface="Gill Sans MT"/>
              </a:rPr>
              <a:t>technical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75" dirty="0">
                <a:solidFill>
                  <a:srgbClr val="333333"/>
                </a:solidFill>
                <a:latin typeface="Gill Sans MT"/>
                <a:cs typeface="Gill Sans MT"/>
              </a:rPr>
              <a:t>support </a:t>
            </a:r>
            <a:r>
              <a:rPr sz="2600" spc="120" dirty="0">
                <a:solidFill>
                  <a:srgbClr val="333333"/>
                </a:solidFill>
                <a:latin typeface="Gill Sans MT"/>
                <a:cs typeface="Gill Sans MT"/>
              </a:rPr>
              <a:t>Request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90" dirty="0">
                <a:solidFill>
                  <a:srgbClr val="333333"/>
                </a:solidFill>
                <a:latin typeface="Gill Sans MT"/>
                <a:cs typeface="Gill Sans MT"/>
              </a:rPr>
              <a:t>reimbursement</a:t>
            </a:r>
            <a:endParaRPr sz="2600">
              <a:latin typeface="Gill Sans MT"/>
              <a:cs typeface="Gill Sans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974356" y="4748548"/>
            <a:ext cx="94805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-400" dirty="0">
                <a:solidFill>
                  <a:srgbClr val="333333"/>
                </a:solidFill>
                <a:latin typeface="Gill Sans MT"/>
                <a:cs typeface="Gill Sans MT"/>
              </a:rPr>
              <a:t>SWCD</a:t>
            </a:r>
            <a:endParaRPr sz="2600">
              <a:latin typeface="Gill Sans MT"/>
              <a:cs typeface="Gill Sans M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984395" y="4619499"/>
            <a:ext cx="0" cy="4639310"/>
          </a:xfrm>
          <a:custGeom>
            <a:avLst/>
            <a:gdLst/>
            <a:ahLst/>
            <a:cxnLst/>
            <a:rect l="l" t="t" r="r" b="b"/>
            <a:pathLst>
              <a:path h="4639309">
                <a:moveTo>
                  <a:pt x="0" y="4638758"/>
                </a:moveTo>
                <a:lnTo>
                  <a:pt x="0" y="0"/>
                </a:lnTo>
              </a:path>
            </a:pathLst>
          </a:custGeom>
          <a:ln w="47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491812" y="4619499"/>
            <a:ext cx="0" cy="4639310"/>
          </a:xfrm>
          <a:custGeom>
            <a:avLst/>
            <a:gdLst/>
            <a:ahLst/>
            <a:cxnLst/>
            <a:rect l="l" t="t" r="r" b="b"/>
            <a:pathLst>
              <a:path h="4639309">
                <a:moveTo>
                  <a:pt x="0" y="4638758"/>
                </a:moveTo>
                <a:lnTo>
                  <a:pt x="0" y="0"/>
                </a:lnTo>
              </a:path>
            </a:pathLst>
          </a:custGeom>
          <a:ln w="47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A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1" y="1039648"/>
            <a:ext cx="18278475" cy="9247505"/>
            <a:chOff x="131" y="1039648"/>
            <a:chExt cx="18278475" cy="9247505"/>
          </a:xfrm>
        </p:grpSpPr>
        <p:sp>
          <p:nvSpPr>
            <p:cNvPr id="4" name="object 4"/>
            <p:cNvSpPr/>
            <p:nvPr/>
          </p:nvSpPr>
          <p:spPr>
            <a:xfrm>
              <a:off x="131" y="2445340"/>
              <a:ext cx="18278475" cy="5400675"/>
            </a:xfrm>
            <a:custGeom>
              <a:avLst/>
              <a:gdLst/>
              <a:ahLst/>
              <a:cxnLst/>
              <a:rect l="l" t="t" r="r" b="b"/>
              <a:pathLst>
                <a:path w="18278475" h="5400675">
                  <a:moveTo>
                    <a:pt x="18278209" y="0"/>
                  </a:moveTo>
                  <a:lnTo>
                    <a:pt x="18278209" y="5400674"/>
                  </a:lnTo>
                  <a:lnTo>
                    <a:pt x="0" y="5400674"/>
                  </a:lnTo>
                  <a:lnTo>
                    <a:pt x="0" y="0"/>
                  </a:lnTo>
                  <a:lnTo>
                    <a:pt x="18278209" y="0"/>
                  </a:lnTo>
                  <a:close/>
                </a:path>
              </a:pathLst>
            </a:custGeom>
            <a:solidFill>
              <a:srgbClr val="0045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680360" y="1039648"/>
              <a:ext cx="2800350" cy="2800350"/>
            </a:xfrm>
            <a:custGeom>
              <a:avLst/>
              <a:gdLst/>
              <a:ahLst/>
              <a:cxnLst/>
              <a:rect l="l" t="t" r="r" b="b"/>
              <a:pathLst>
                <a:path w="2800350" h="2800350">
                  <a:moveTo>
                    <a:pt x="1382885" y="2800244"/>
                  </a:moveTo>
                  <a:lnTo>
                    <a:pt x="1331366" y="2798663"/>
                  </a:lnTo>
                  <a:lnTo>
                    <a:pt x="1279939" y="2795186"/>
                  </a:lnTo>
                  <a:lnTo>
                    <a:pt x="1228673" y="2789819"/>
                  </a:lnTo>
                  <a:lnTo>
                    <a:pt x="1177638" y="2782569"/>
                  </a:lnTo>
                  <a:lnTo>
                    <a:pt x="1126908" y="2773445"/>
                  </a:lnTo>
                  <a:lnTo>
                    <a:pt x="1076549" y="2762461"/>
                  </a:lnTo>
                  <a:lnTo>
                    <a:pt x="1026624" y="2749630"/>
                  </a:lnTo>
                  <a:lnTo>
                    <a:pt x="977207" y="2734969"/>
                  </a:lnTo>
                  <a:lnTo>
                    <a:pt x="928364" y="2718501"/>
                  </a:lnTo>
                  <a:lnTo>
                    <a:pt x="880161" y="2700246"/>
                  </a:lnTo>
                  <a:lnTo>
                    <a:pt x="832660" y="2680228"/>
                  </a:lnTo>
                  <a:lnTo>
                    <a:pt x="785928" y="2658475"/>
                  </a:lnTo>
                  <a:lnTo>
                    <a:pt x="740031" y="2635018"/>
                  </a:lnTo>
                  <a:lnTo>
                    <a:pt x="695028" y="2609888"/>
                  </a:lnTo>
                  <a:lnTo>
                    <a:pt x="650979" y="2583117"/>
                  </a:lnTo>
                  <a:lnTo>
                    <a:pt x="607944" y="2554743"/>
                  </a:lnTo>
                  <a:lnTo>
                    <a:pt x="565986" y="2524805"/>
                  </a:lnTo>
                  <a:lnTo>
                    <a:pt x="525157" y="2493344"/>
                  </a:lnTo>
                  <a:lnTo>
                    <a:pt x="485513" y="2460399"/>
                  </a:lnTo>
                  <a:lnTo>
                    <a:pt x="447108" y="2426018"/>
                  </a:lnTo>
                  <a:lnTo>
                    <a:pt x="409996" y="2390247"/>
                  </a:lnTo>
                  <a:lnTo>
                    <a:pt x="374226" y="2353136"/>
                  </a:lnTo>
                  <a:lnTo>
                    <a:pt x="339844" y="2314731"/>
                  </a:lnTo>
                  <a:lnTo>
                    <a:pt x="306899" y="2275086"/>
                  </a:lnTo>
                  <a:lnTo>
                    <a:pt x="275438" y="2234257"/>
                  </a:lnTo>
                  <a:lnTo>
                    <a:pt x="245500" y="2192299"/>
                  </a:lnTo>
                  <a:lnTo>
                    <a:pt x="217126" y="2149264"/>
                  </a:lnTo>
                  <a:lnTo>
                    <a:pt x="190355" y="2105215"/>
                  </a:lnTo>
                  <a:lnTo>
                    <a:pt x="165225" y="2060212"/>
                  </a:lnTo>
                  <a:lnTo>
                    <a:pt x="141768" y="2014315"/>
                  </a:lnTo>
                  <a:lnTo>
                    <a:pt x="120015" y="1967583"/>
                  </a:lnTo>
                  <a:lnTo>
                    <a:pt x="99998" y="1920082"/>
                  </a:lnTo>
                  <a:lnTo>
                    <a:pt x="81743" y="1871879"/>
                  </a:lnTo>
                  <a:lnTo>
                    <a:pt x="65274" y="1823037"/>
                  </a:lnTo>
                  <a:lnTo>
                    <a:pt x="50614" y="1773619"/>
                  </a:lnTo>
                  <a:lnTo>
                    <a:pt x="37783" y="1723695"/>
                  </a:lnTo>
                  <a:lnTo>
                    <a:pt x="26798" y="1673335"/>
                  </a:lnTo>
                  <a:lnTo>
                    <a:pt x="17674" y="1622605"/>
                  </a:lnTo>
                  <a:lnTo>
                    <a:pt x="10424" y="1571571"/>
                  </a:lnTo>
                  <a:lnTo>
                    <a:pt x="5057" y="1520304"/>
                  </a:lnTo>
                  <a:lnTo>
                    <a:pt x="1581" y="1468878"/>
                  </a:lnTo>
                  <a:lnTo>
                    <a:pt x="0" y="1417358"/>
                  </a:lnTo>
                  <a:lnTo>
                    <a:pt x="316" y="1365812"/>
                  </a:lnTo>
                  <a:lnTo>
                    <a:pt x="2529" y="1314313"/>
                  </a:lnTo>
                  <a:lnTo>
                    <a:pt x="6636" y="1262933"/>
                  </a:lnTo>
                  <a:lnTo>
                    <a:pt x="12632" y="1211739"/>
                  </a:lnTo>
                  <a:lnTo>
                    <a:pt x="20508" y="1160798"/>
                  </a:lnTo>
                  <a:lnTo>
                    <a:pt x="30254" y="1110181"/>
                  </a:lnTo>
                  <a:lnTo>
                    <a:pt x="41856" y="1059960"/>
                  </a:lnTo>
                  <a:lnTo>
                    <a:pt x="55298" y="1010199"/>
                  </a:lnTo>
                  <a:lnTo>
                    <a:pt x="70563" y="960965"/>
                  </a:lnTo>
                  <a:lnTo>
                    <a:pt x="87631" y="912326"/>
                  </a:lnTo>
                  <a:lnTo>
                    <a:pt x="106476" y="864351"/>
                  </a:lnTo>
                  <a:lnTo>
                    <a:pt x="127074" y="817101"/>
                  </a:lnTo>
                  <a:lnTo>
                    <a:pt x="149399" y="770640"/>
                  </a:lnTo>
                  <a:lnTo>
                    <a:pt x="173418" y="725032"/>
                  </a:lnTo>
                  <a:lnTo>
                    <a:pt x="199099" y="680341"/>
                  </a:lnTo>
                  <a:lnTo>
                    <a:pt x="226407" y="636625"/>
                  </a:lnTo>
                  <a:lnTo>
                    <a:pt x="255307" y="593942"/>
                  </a:lnTo>
                  <a:lnTo>
                    <a:pt x="285759" y="552352"/>
                  </a:lnTo>
                  <a:lnTo>
                    <a:pt x="317719" y="511913"/>
                  </a:lnTo>
                  <a:lnTo>
                    <a:pt x="351146" y="472677"/>
                  </a:lnTo>
                  <a:lnTo>
                    <a:pt x="385996" y="434697"/>
                  </a:lnTo>
                  <a:lnTo>
                    <a:pt x="422221" y="398025"/>
                  </a:lnTo>
                  <a:lnTo>
                    <a:pt x="459769" y="362713"/>
                  </a:lnTo>
                  <a:lnTo>
                    <a:pt x="498591" y="328807"/>
                  </a:lnTo>
                  <a:lnTo>
                    <a:pt x="538637" y="296351"/>
                  </a:lnTo>
                  <a:lnTo>
                    <a:pt x="579851" y="265392"/>
                  </a:lnTo>
                  <a:lnTo>
                    <a:pt x="622173" y="235971"/>
                  </a:lnTo>
                  <a:lnTo>
                    <a:pt x="665550" y="208129"/>
                  </a:lnTo>
                  <a:lnTo>
                    <a:pt x="709925" y="181900"/>
                  </a:lnTo>
                  <a:lnTo>
                    <a:pt x="755235" y="157323"/>
                  </a:lnTo>
                  <a:lnTo>
                    <a:pt x="801417" y="134431"/>
                  </a:lnTo>
                  <a:lnTo>
                    <a:pt x="848410" y="113255"/>
                  </a:lnTo>
                  <a:lnTo>
                    <a:pt x="896153" y="93821"/>
                  </a:lnTo>
                  <a:lnTo>
                    <a:pt x="944579" y="76158"/>
                  </a:lnTo>
                  <a:lnTo>
                    <a:pt x="993620" y="60291"/>
                  </a:lnTo>
                  <a:lnTo>
                    <a:pt x="1043211" y="46239"/>
                  </a:lnTo>
                  <a:lnTo>
                    <a:pt x="1093289" y="34021"/>
                  </a:lnTo>
                  <a:lnTo>
                    <a:pt x="1143782" y="23654"/>
                  </a:lnTo>
                  <a:lnTo>
                    <a:pt x="1194621" y="15154"/>
                  </a:lnTo>
                  <a:lnTo>
                    <a:pt x="1245737" y="8531"/>
                  </a:lnTo>
                  <a:lnTo>
                    <a:pt x="1297066" y="3793"/>
                  </a:lnTo>
                  <a:lnTo>
                    <a:pt x="1348534" y="948"/>
                  </a:lnTo>
                  <a:lnTo>
                    <a:pt x="1400069" y="0"/>
                  </a:lnTo>
                  <a:lnTo>
                    <a:pt x="1451604" y="948"/>
                  </a:lnTo>
                  <a:lnTo>
                    <a:pt x="1503072" y="3793"/>
                  </a:lnTo>
                  <a:lnTo>
                    <a:pt x="1554401" y="8531"/>
                  </a:lnTo>
                  <a:lnTo>
                    <a:pt x="1605517" y="15154"/>
                  </a:lnTo>
                  <a:lnTo>
                    <a:pt x="1656355" y="23654"/>
                  </a:lnTo>
                  <a:lnTo>
                    <a:pt x="1706849" y="34021"/>
                  </a:lnTo>
                  <a:lnTo>
                    <a:pt x="1756927" y="46239"/>
                  </a:lnTo>
                  <a:lnTo>
                    <a:pt x="1806518" y="60291"/>
                  </a:lnTo>
                  <a:lnTo>
                    <a:pt x="1855559" y="76158"/>
                  </a:lnTo>
                  <a:lnTo>
                    <a:pt x="1903985" y="93821"/>
                  </a:lnTo>
                  <a:lnTo>
                    <a:pt x="1951728" y="113255"/>
                  </a:lnTo>
                  <a:lnTo>
                    <a:pt x="1998721" y="134431"/>
                  </a:lnTo>
                  <a:lnTo>
                    <a:pt x="2044902" y="157323"/>
                  </a:lnTo>
                  <a:lnTo>
                    <a:pt x="2090212" y="181900"/>
                  </a:lnTo>
                  <a:lnTo>
                    <a:pt x="2134587" y="208129"/>
                  </a:lnTo>
                  <a:lnTo>
                    <a:pt x="2177964" y="235971"/>
                  </a:lnTo>
                  <a:lnTo>
                    <a:pt x="2220287" y="265392"/>
                  </a:lnTo>
                  <a:lnTo>
                    <a:pt x="2261501" y="296351"/>
                  </a:lnTo>
                  <a:lnTo>
                    <a:pt x="2301547" y="328807"/>
                  </a:lnTo>
                  <a:lnTo>
                    <a:pt x="2340369" y="362713"/>
                  </a:lnTo>
                  <a:lnTo>
                    <a:pt x="2377917" y="398025"/>
                  </a:lnTo>
                  <a:lnTo>
                    <a:pt x="2414141" y="434697"/>
                  </a:lnTo>
                  <a:lnTo>
                    <a:pt x="2448992" y="472677"/>
                  </a:lnTo>
                  <a:lnTo>
                    <a:pt x="2482419" y="511913"/>
                  </a:lnTo>
                  <a:lnTo>
                    <a:pt x="2514379" y="552352"/>
                  </a:lnTo>
                  <a:lnTo>
                    <a:pt x="2544831" y="593942"/>
                  </a:lnTo>
                  <a:lnTo>
                    <a:pt x="2573731" y="636625"/>
                  </a:lnTo>
                  <a:lnTo>
                    <a:pt x="2601039" y="680341"/>
                  </a:lnTo>
                  <a:lnTo>
                    <a:pt x="2626720" y="725032"/>
                  </a:lnTo>
                  <a:lnTo>
                    <a:pt x="2650739" y="770640"/>
                  </a:lnTo>
                  <a:lnTo>
                    <a:pt x="2673064" y="817101"/>
                  </a:lnTo>
                  <a:lnTo>
                    <a:pt x="2693662" y="864351"/>
                  </a:lnTo>
                  <a:lnTo>
                    <a:pt x="2712507" y="912326"/>
                  </a:lnTo>
                  <a:lnTo>
                    <a:pt x="2729574" y="960965"/>
                  </a:lnTo>
                  <a:lnTo>
                    <a:pt x="2744840" y="1010199"/>
                  </a:lnTo>
                  <a:lnTo>
                    <a:pt x="2758282" y="1059960"/>
                  </a:lnTo>
                  <a:lnTo>
                    <a:pt x="2769884" y="1110181"/>
                  </a:lnTo>
                  <a:lnTo>
                    <a:pt x="2779630" y="1160798"/>
                  </a:lnTo>
                  <a:lnTo>
                    <a:pt x="2787506" y="1211739"/>
                  </a:lnTo>
                  <a:lnTo>
                    <a:pt x="2793502" y="1262933"/>
                  </a:lnTo>
                  <a:lnTo>
                    <a:pt x="2797609" y="1314313"/>
                  </a:lnTo>
                  <a:lnTo>
                    <a:pt x="2799822" y="1365812"/>
                  </a:lnTo>
                  <a:lnTo>
                    <a:pt x="2800244" y="1400174"/>
                  </a:lnTo>
                  <a:lnTo>
                    <a:pt x="2799295" y="1451710"/>
                  </a:lnTo>
                  <a:lnTo>
                    <a:pt x="2796450" y="1503178"/>
                  </a:lnTo>
                  <a:lnTo>
                    <a:pt x="2791712" y="1554506"/>
                  </a:lnTo>
                  <a:lnTo>
                    <a:pt x="2785089" y="1605623"/>
                  </a:lnTo>
                  <a:lnTo>
                    <a:pt x="2776589" y="1656461"/>
                  </a:lnTo>
                  <a:lnTo>
                    <a:pt x="2766223" y="1706954"/>
                  </a:lnTo>
                  <a:lnTo>
                    <a:pt x="2754005" y="1757032"/>
                  </a:lnTo>
                  <a:lnTo>
                    <a:pt x="2739953" y="1806624"/>
                  </a:lnTo>
                  <a:lnTo>
                    <a:pt x="2724085" y="1855664"/>
                  </a:lnTo>
                  <a:lnTo>
                    <a:pt x="2706422" y="1904090"/>
                  </a:lnTo>
                  <a:lnTo>
                    <a:pt x="2686988" y="1951833"/>
                  </a:lnTo>
                  <a:lnTo>
                    <a:pt x="2665812" y="1998826"/>
                  </a:lnTo>
                  <a:lnTo>
                    <a:pt x="2642920" y="2045008"/>
                  </a:lnTo>
                  <a:lnTo>
                    <a:pt x="2618343" y="2090318"/>
                  </a:lnTo>
                  <a:lnTo>
                    <a:pt x="2592114" y="2134692"/>
                  </a:lnTo>
                  <a:lnTo>
                    <a:pt x="2564272" y="2178070"/>
                  </a:lnTo>
                  <a:lnTo>
                    <a:pt x="2534851" y="2220393"/>
                  </a:lnTo>
                  <a:lnTo>
                    <a:pt x="2503892" y="2261606"/>
                  </a:lnTo>
                  <a:lnTo>
                    <a:pt x="2471436" y="2301652"/>
                  </a:lnTo>
                  <a:lnTo>
                    <a:pt x="2437530" y="2340474"/>
                  </a:lnTo>
                  <a:lnTo>
                    <a:pt x="2402218" y="2378022"/>
                  </a:lnTo>
                  <a:lnTo>
                    <a:pt x="2365546" y="2414247"/>
                  </a:lnTo>
                  <a:lnTo>
                    <a:pt x="2327566" y="2449097"/>
                  </a:lnTo>
                  <a:lnTo>
                    <a:pt x="2288330" y="2482524"/>
                  </a:lnTo>
                  <a:lnTo>
                    <a:pt x="2247891" y="2514484"/>
                  </a:lnTo>
                  <a:lnTo>
                    <a:pt x="2206301" y="2544936"/>
                  </a:lnTo>
                  <a:lnTo>
                    <a:pt x="2163618" y="2573836"/>
                  </a:lnTo>
                  <a:lnTo>
                    <a:pt x="2119902" y="2601145"/>
                  </a:lnTo>
                  <a:lnTo>
                    <a:pt x="2075211" y="2626825"/>
                  </a:lnTo>
                  <a:lnTo>
                    <a:pt x="2029603" y="2650845"/>
                  </a:lnTo>
                  <a:lnTo>
                    <a:pt x="1983142" y="2673169"/>
                  </a:lnTo>
                  <a:lnTo>
                    <a:pt x="1935892" y="2693767"/>
                  </a:lnTo>
                  <a:lnTo>
                    <a:pt x="1887917" y="2712612"/>
                  </a:lnTo>
                  <a:lnTo>
                    <a:pt x="1839278" y="2729680"/>
                  </a:lnTo>
                  <a:lnTo>
                    <a:pt x="1790044" y="2744945"/>
                  </a:lnTo>
                  <a:lnTo>
                    <a:pt x="1740284" y="2758388"/>
                  </a:lnTo>
                  <a:lnTo>
                    <a:pt x="1690062" y="2769989"/>
                  </a:lnTo>
                  <a:lnTo>
                    <a:pt x="1639445" y="2779735"/>
                  </a:lnTo>
                  <a:lnTo>
                    <a:pt x="1588504" y="2787611"/>
                  </a:lnTo>
                  <a:lnTo>
                    <a:pt x="1537310" y="2793607"/>
                  </a:lnTo>
                  <a:lnTo>
                    <a:pt x="1485930" y="2797714"/>
                  </a:lnTo>
                  <a:lnTo>
                    <a:pt x="1434431" y="2799928"/>
                  </a:lnTo>
                  <a:lnTo>
                    <a:pt x="1382885" y="2800244"/>
                  </a:lnTo>
                  <a:close/>
                </a:path>
              </a:pathLst>
            </a:custGeom>
            <a:solidFill>
              <a:srgbClr val="95C8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969614" y="1643123"/>
              <a:ext cx="2221865" cy="1762760"/>
            </a:xfrm>
            <a:custGeom>
              <a:avLst/>
              <a:gdLst/>
              <a:ahLst/>
              <a:cxnLst/>
              <a:rect l="l" t="t" r="r" b="b"/>
              <a:pathLst>
                <a:path w="2221865" h="1762760">
                  <a:moveTo>
                    <a:pt x="763571" y="1762260"/>
                  </a:moveTo>
                  <a:lnTo>
                    <a:pt x="0" y="998744"/>
                  </a:lnTo>
                  <a:lnTo>
                    <a:pt x="304230" y="694486"/>
                  </a:lnTo>
                  <a:lnTo>
                    <a:pt x="763571" y="1153744"/>
                  </a:lnTo>
                  <a:lnTo>
                    <a:pt x="1917203" y="0"/>
                  </a:lnTo>
                  <a:lnTo>
                    <a:pt x="2221545" y="304201"/>
                  </a:lnTo>
                  <a:lnTo>
                    <a:pt x="763571" y="17622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1335" y="1913822"/>
              <a:ext cx="5667374" cy="83731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01346" y="4343914"/>
              <a:ext cx="1009649" cy="72389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667555" y="4055450"/>
            <a:ext cx="9975850" cy="3267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344035">
              <a:lnSpc>
                <a:spcPct val="100000"/>
              </a:lnSpc>
              <a:spcBef>
                <a:spcPts val="100"/>
              </a:spcBef>
            </a:pPr>
            <a:r>
              <a:rPr sz="4500" dirty="0">
                <a:latin typeface="Trebuchet MS"/>
                <a:cs typeface="Trebuchet MS"/>
              </a:rPr>
              <a:t>Technical</a:t>
            </a:r>
            <a:r>
              <a:rPr sz="4500" spc="-680" dirty="0">
                <a:latin typeface="Trebuchet MS"/>
                <a:cs typeface="Trebuchet MS"/>
              </a:rPr>
              <a:t> </a:t>
            </a:r>
            <a:r>
              <a:rPr sz="4500" spc="110" dirty="0">
                <a:latin typeface="Trebuchet MS"/>
                <a:cs typeface="Trebuchet MS"/>
              </a:rPr>
              <a:t>Assistance </a:t>
            </a:r>
            <a:r>
              <a:rPr sz="4500" spc="-135" dirty="0">
                <a:latin typeface="Trebuchet MS"/>
                <a:cs typeface="Trebuchet MS"/>
              </a:rPr>
              <a:t>for</a:t>
            </a:r>
            <a:r>
              <a:rPr sz="4500" spc="-710" dirty="0">
                <a:latin typeface="Trebuchet MS"/>
                <a:cs typeface="Trebuchet MS"/>
              </a:rPr>
              <a:t> </a:t>
            </a:r>
            <a:r>
              <a:rPr sz="4500" spc="114" dirty="0">
                <a:latin typeface="Trebuchet MS"/>
                <a:cs typeface="Trebuchet MS"/>
              </a:rPr>
              <a:t>CRP</a:t>
            </a:r>
            <a:endParaRPr sz="4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639"/>
              </a:spcBef>
            </a:pPr>
            <a:r>
              <a:rPr sz="10900" spc="-10" dirty="0">
                <a:latin typeface="Trebuchet MS"/>
                <a:cs typeface="Trebuchet MS"/>
              </a:rPr>
              <a:t>T</a:t>
            </a:r>
            <a:r>
              <a:rPr sz="10900" spc="90" dirty="0">
                <a:latin typeface="Trebuchet MS"/>
                <a:cs typeface="Trebuchet MS"/>
              </a:rPr>
              <a:t>A</a:t>
            </a:r>
            <a:r>
              <a:rPr sz="10900" spc="114" dirty="0">
                <a:latin typeface="Trebuchet MS"/>
                <a:cs typeface="Trebuchet MS"/>
              </a:rPr>
              <a:t>S</a:t>
            </a:r>
            <a:r>
              <a:rPr sz="10900" spc="65" dirty="0">
                <a:latin typeface="Trebuchet MS"/>
                <a:cs typeface="Trebuchet MS"/>
              </a:rPr>
              <a:t>K</a:t>
            </a:r>
            <a:r>
              <a:rPr sz="10900" spc="580" dirty="0">
                <a:latin typeface="Trebuchet MS"/>
                <a:cs typeface="Trebuchet MS"/>
              </a:rPr>
              <a:t>S</a:t>
            </a:r>
            <a:r>
              <a:rPr sz="10900" spc="-1755" dirty="0">
                <a:latin typeface="Trebuchet MS"/>
                <a:cs typeface="Trebuchet MS"/>
              </a:rPr>
              <a:t> </a:t>
            </a:r>
            <a:r>
              <a:rPr sz="10900" spc="765" dirty="0">
                <a:latin typeface="Trebuchet MS"/>
                <a:cs typeface="Trebuchet MS"/>
              </a:rPr>
              <a:t>&amp;</a:t>
            </a:r>
            <a:r>
              <a:rPr sz="10900" spc="-1755" dirty="0">
                <a:latin typeface="Trebuchet MS"/>
                <a:cs typeface="Trebuchet MS"/>
              </a:rPr>
              <a:t> </a:t>
            </a:r>
            <a:r>
              <a:rPr sz="10900" spc="-315" dirty="0">
                <a:latin typeface="Trebuchet MS"/>
                <a:cs typeface="Trebuchet MS"/>
              </a:rPr>
              <a:t>D</a:t>
            </a:r>
            <a:r>
              <a:rPr sz="10900" spc="-355" dirty="0">
                <a:latin typeface="Trebuchet MS"/>
                <a:cs typeface="Trebuchet MS"/>
              </a:rPr>
              <a:t>U</a:t>
            </a:r>
            <a:r>
              <a:rPr sz="10900" spc="-405" dirty="0">
                <a:latin typeface="Trebuchet MS"/>
                <a:cs typeface="Trebuchet MS"/>
              </a:rPr>
              <a:t>T</a:t>
            </a:r>
            <a:r>
              <a:rPr sz="10900" spc="-375" dirty="0">
                <a:latin typeface="Trebuchet MS"/>
                <a:cs typeface="Trebuchet MS"/>
              </a:rPr>
              <a:t>I</a:t>
            </a:r>
            <a:r>
              <a:rPr sz="10900" spc="-409" dirty="0">
                <a:latin typeface="Trebuchet MS"/>
                <a:cs typeface="Trebuchet MS"/>
              </a:rPr>
              <a:t>E</a:t>
            </a:r>
            <a:r>
              <a:rPr sz="10900" spc="185" dirty="0">
                <a:latin typeface="Trebuchet MS"/>
                <a:cs typeface="Trebuchet MS"/>
              </a:rPr>
              <a:t>S</a:t>
            </a:r>
            <a:endParaRPr sz="10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2641" y="2959247"/>
            <a:ext cx="128221" cy="12798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78785" y="3808559"/>
            <a:ext cx="6981824" cy="647844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09913" y="1396820"/>
            <a:ext cx="12051030" cy="1921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7465"/>
              </a:lnSpc>
              <a:spcBef>
                <a:spcPts val="100"/>
              </a:spcBef>
            </a:pPr>
            <a:r>
              <a:rPr dirty="0">
                <a:latin typeface="Trebuchet MS"/>
                <a:cs typeface="Trebuchet MS"/>
              </a:rPr>
              <a:t>SECTION</a:t>
            </a:r>
            <a:r>
              <a:rPr spc="-1000" dirty="0">
                <a:latin typeface="Trebuchet MS"/>
                <a:cs typeface="Trebuchet MS"/>
              </a:rPr>
              <a:t> </a:t>
            </a:r>
            <a:r>
              <a:rPr spc="-25" dirty="0">
                <a:latin typeface="Trebuchet MS"/>
                <a:cs typeface="Trebuchet MS"/>
              </a:rPr>
              <a:t>A:</a:t>
            </a:r>
          </a:p>
          <a:p>
            <a:pPr marL="12700">
              <a:lnSpc>
                <a:spcPts val="7465"/>
              </a:lnSpc>
            </a:pPr>
            <a:r>
              <a:rPr spc="-215" dirty="0">
                <a:latin typeface="Trebuchet MS"/>
                <a:cs typeface="Trebuchet MS"/>
              </a:rPr>
              <a:t>DEVELOP</a:t>
            </a:r>
            <a:r>
              <a:rPr spc="-1040" dirty="0">
                <a:latin typeface="Trebuchet MS"/>
                <a:cs typeface="Trebuchet MS"/>
              </a:rPr>
              <a:t> </a:t>
            </a:r>
            <a:r>
              <a:rPr spc="50" dirty="0">
                <a:latin typeface="Trebuchet MS"/>
                <a:cs typeface="Trebuchet MS"/>
              </a:rPr>
              <a:t>CONSERVATION</a:t>
            </a:r>
            <a:r>
              <a:rPr spc="-1040" dirty="0">
                <a:latin typeface="Trebuchet MS"/>
                <a:cs typeface="Trebuchet MS"/>
              </a:rPr>
              <a:t> </a:t>
            </a:r>
            <a:r>
              <a:rPr spc="-10" dirty="0">
                <a:latin typeface="Trebuchet MS"/>
                <a:cs typeface="Trebuchet MS"/>
              </a:rPr>
              <a:t>PLANS</a:t>
            </a: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68120" y="4617548"/>
            <a:ext cx="85725" cy="857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68120" y="5017598"/>
            <a:ext cx="85725" cy="857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68120" y="5417648"/>
            <a:ext cx="85725" cy="857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68120" y="5817698"/>
            <a:ext cx="85725" cy="8572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68120" y="6217748"/>
            <a:ext cx="85725" cy="8572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68120" y="6617798"/>
            <a:ext cx="85725" cy="8572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68120" y="7017848"/>
            <a:ext cx="85725" cy="8572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68120" y="7417898"/>
            <a:ext cx="85725" cy="8572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68120" y="7817948"/>
            <a:ext cx="85725" cy="8572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68120" y="8217998"/>
            <a:ext cx="85725" cy="8572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68120" y="8618048"/>
            <a:ext cx="85725" cy="8572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68120" y="9018098"/>
            <a:ext cx="85725" cy="85724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3594736" y="4387031"/>
            <a:ext cx="10017125" cy="482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091304">
              <a:lnSpc>
                <a:spcPct val="114100"/>
              </a:lnSpc>
              <a:spcBef>
                <a:spcPts val="100"/>
              </a:spcBef>
            </a:pPr>
            <a:r>
              <a:rPr sz="2300" spc="80" dirty="0">
                <a:solidFill>
                  <a:srgbClr val="333333"/>
                </a:solidFill>
                <a:latin typeface="Gill Sans MT"/>
                <a:cs typeface="Gill Sans MT"/>
              </a:rPr>
              <a:t>Use</a:t>
            </a:r>
            <a:r>
              <a:rPr sz="2300" spc="-2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65" dirty="0">
                <a:solidFill>
                  <a:srgbClr val="333333"/>
                </a:solidFill>
                <a:latin typeface="Gill Sans MT"/>
                <a:cs typeface="Gill Sans MT"/>
              </a:rPr>
              <a:t>the</a:t>
            </a:r>
            <a:r>
              <a:rPr sz="2300" spc="-2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95" dirty="0">
                <a:solidFill>
                  <a:srgbClr val="333333"/>
                </a:solidFill>
                <a:latin typeface="Gill Sans MT"/>
                <a:cs typeface="Gill Sans MT"/>
              </a:rPr>
              <a:t>Field</a:t>
            </a:r>
            <a:r>
              <a:rPr sz="2300" spc="-2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70" dirty="0">
                <a:solidFill>
                  <a:srgbClr val="333333"/>
                </a:solidFill>
                <a:latin typeface="Gill Sans MT"/>
                <a:cs typeface="Gill Sans MT"/>
              </a:rPr>
              <a:t>Office</a:t>
            </a:r>
            <a:r>
              <a:rPr sz="2300" spc="-2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110" dirty="0">
                <a:solidFill>
                  <a:srgbClr val="333333"/>
                </a:solidFill>
                <a:latin typeface="Gill Sans MT"/>
                <a:cs typeface="Gill Sans MT"/>
              </a:rPr>
              <a:t>Technical</a:t>
            </a:r>
            <a:r>
              <a:rPr sz="2300" spc="-2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dirty="0">
                <a:solidFill>
                  <a:srgbClr val="333333"/>
                </a:solidFill>
                <a:latin typeface="Gill Sans MT"/>
                <a:cs typeface="Gill Sans MT"/>
              </a:rPr>
              <a:t>Guide</a:t>
            </a:r>
            <a:r>
              <a:rPr sz="2300" spc="-2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355" dirty="0">
                <a:solidFill>
                  <a:srgbClr val="333333"/>
                </a:solidFill>
                <a:latin typeface="Gill Sans MT"/>
                <a:cs typeface="Gill Sans MT"/>
              </a:rPr>
              <a:t>–</a:t>
            </a:r>
            <a:r>
              <a:rPr sz="2300" spc="-2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-10" dirty="0">
                <a:solidFill>
                  <a:srgbClr val="333333"/>
                </a:solidFill>
                <a:latin typeface="Gill Sans MT"/>
                <a:cs typeface="Gill Sans MT"/>
              </a:rPr>
              <a:t>eFOTG </a:t>
            </a:r>
            <a:r>
              <a:rPr sz="2300" spc="65" dirty="0">
                <a:solidFill>
                  <a:srgbClr val="333333"/>
                </a:solidFill>
                <a:latin typeface="Gill Sans MT"/>
                <a:cs typeface="Gill Sans MT"/>
              </a:rPr>
              <a:t>Conservation</a:t>
            </a:r>
            <a:r>
              <a:rPr sz="2300" spc="-7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40" dirty="0">
                <a:solidFill>
                  <a:srgbClr val="333333"/>
                </a:solidFill>
                <a:latin typeface="Gill Sans MT"/>
                <a:cs typeface="Gill Sans MT"/>
              </a:rPr>
              <a:t>Desktop</a:t>
            </a:r>
            <a:endParaRPr sz="23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2300" spc="95" dirty="0">
                <a:solidFill>
                  <a:srgbClr val="333333"/>
                </a:solidFill>
                <a:latin typeface="Gill Sans MT"/>
                <a:cs typeface="Gill Sans MT"/>
              </a:rPr>
              <a:t>Field</a:t>
            </a:r>
            <a:r>
              <a:rPr sz="2300" spc="-5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80" dirty="0">
                <a:solidFill>
                  <a:srgbClr val="333333"/>
                </a:solidFill>
                <a:latin typeface="Gill Sans MT"/>
                <a:cs typeface="Gill Sans MT"/>
              </a:rPr>
              <a:t>visit</a:t>
            </a:r>
            <a:endParaRPr sz="23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2300" dirty="0">
                <a:solidFill>
                  <a:srgbClr val="333333"/>
                </a:solidFill>
                <a:latin typeface="Gill Sans MT"/>
                <a:cs typeface="Gill Sans MT"/>
              </a:rPr>
              <a:t>Develop</a:t>
            </a:r>
            <a:r>
              <a:rPr sz="2300" spc="8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dirty="0">
                <a:solidFill>
                  <a:srgbClr val="333333"/>
                </a:solidFill>
                <a:latin typeface="Gill Sans MT"/>
                <a:cs typeface="Gill Sans MT"/>
              </a:rPr>
              <a:t>Cost</a:t>
            </a:r>
            <a:r>
              <a:rPr sz="2300" spc="8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105" dirty="0">
                <a:solidFill>
                  <a:srgbClr val="333333"/>
                </a:solidFill>
                <a:latin typeface="Gill Sans MT"/>
                <a:cs typeface="Gill Sans MT"/>
              </a:rPr>
              <a:t>List</a:t>
            </a:r>
            <a:r>
              <a:rPr sz="2300" spc="8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70" dirty="0">
                <a:solidFill>
                  <a:srgbClr val="333333"/>
                </a:solidFill>
                <a:latin typeface="Gill Sans MT"/>
                <a:cs typeface="Gill Sans MT"/>
              </a:rPr>
              <a:t>Agreement</a:t>
            </a:r>
            <a:endParaRPr sz="2300">
              <a:latin typeface="Gill Sans MT"/>
              <a:cs typeface="Gill Sans MT"/>
            </a:endParaRPr>
          </a:p>
          <a:p>
            <a:pPr marL="12700" marR="3573145">
              <a:lnSpc>
                <a:spcPct val="114100"/>
              </a:lnSpc>
            </a:pPr>
            <a:r>
              <a:rPr sz="2300" spc="170" dirty="0">
                <a:solidFill>
                  <a:srgbClr val="333333"/>
                </a:solidFill>
                <a:latin typeface="Gill Sans MT"/>
                <a:cs typeface="Gill Sans MT"/>
              </a:rPr>
              <a:t>Plan</a:t>
            </a:r>
            <a:r>
              <a:rPr sz="23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125" dirty="0">
                <a:solidFill>
                  <a:srgbClr val="333333"/>
                </a:solidFill>
                <a:latin typeface="Gill Sans MT"/>
                <a:cs typeface="Gill Sans MT"/>
              </a:rPr>
              <a:t>contains</a:t>
            </a:r>
            <a:r>
              <a:rPr sz="2300" spc="-5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355" dirty="0">
                <a:solidFill>
                  <a:srgbClr val="333333"/>
                </a:solidFill>
                <a:latin typeface="Gill Sans MT"/>
                <a:cs typeface="Gill Sans MT"/>
              </a:rPr>
              <a:t>–</a:t>
            </a:r>
            <a:r>
              <a:rPr sz="2300" spc="-5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65" dirty="0">
                <a:solidFill>
                  <a:srgbClr val="333333"/>
                </a:solidFill>
                <a:latin typeface="Gill Sans MT"/>
                <a:cs typeface="Gill Sans MT"/>
              </a:rPr>
              <a:t>job</a:t>
            </a:r>
            <a:r>
              <a:rPr sz="2300" spc="-5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114" dirty="0">
                <a:solidFill>
                  <a:srgbClr val="333333"/>
                </a:solidFill>
                <a:latin typeface="Gill Sans MT"/>
                <a:cs typeface="Gill Sans MT"/>
              </a:rPr>
              <a:t>sheets,</a:t>
            </a:r>
            <a:r>
              <a:rPr sz="23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170" dirty="0">
                <a:solidFill>
                  <a:srgbClr val="333333"/>
                </a:solidFill>
                <a:latin typeface="Gill Sans MT"/>
                <a:cs typeface="Gill Sans MT"/>
              </a:rPr>
              <a:t>maps,</a:t>
            </a:r>
            <a:r>
              <a:rPr sz="2300" spc="-5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135" dirty="0">
                <a:solidFill>
                  <a:srgbClr val="333333"/>
                </a:solidFill>
                <a:latin typeface="Gill Sans MT"/>
                <a:cs typeface="Gill Sans MT"/>
              </a:rPr>
              <a:t>fields</a:t>
            </a:r>
            <a:r>
              <a:rPr sz="2300" spc="-5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75" dirty="0">
                <a:solidFill>
                  <a:srgbClr val="333333"/>
                </a:solidFill>
                <a:latin typeface="Gill Sans MT"/>
                <a:cs typeface="Gill Sans MT"/>
              </a:rPr>
              <a:t>identified </a:t>
            </a:r>
            <a:r>
              <a:rPr sz="2300" spc="204" dirty="0">
                <a:solidFill>
                  <a:srgbClr val="333333"/>
                </a:solidFill>
                <a:latin typeface="Gill Sans MT"/>
                <a:cs typeface="Gill Sans MT"/>
              </a:rPr>
              <a:t>Assess</a:t>
            </a:r>
            <a:r>
              <a:rPr sz="2300" spc="-5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65" dirty="0">
                <a:solidFill>
                  <a:srgbClr val="333333"/>
                </a:solidFill>
                <a:latin typeface="Gill Sans MT"/>
                <a:cs typeface="Gill Sans MT"/>
              </a:rPr>
              <a:t>resource</a:t>
            </a:r>
            <a:r>
              <a:rPr sz="23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110" dirty="0">
                <a:solidFill>
                  <a:srgbClr val="333333"/>
                </a:solidFill>
                <a:latin typeface="Gill Sans MT"/>
                <a:cs typeface="Gill Sans MT"/>
              </a:rPr>
              <a:t>concerns</a:t>
            </a:r>
            <a:r>
              <a:rPr sz="23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70" dirty="0">
                <a:solidFill>
                  <a:srgbClr val="333333"/>
                </a:solidFill>
                <a:latin typeface="Gill Sans MT"/>
                <a:cs typeface="Gill Sans MT"/>
              </a:rPr>
              <a:t>through</a:t>
            </a:r>
            <a:r>
              <a:rPr sz="23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-20" dirty="0">
                <a:solidFill>
                  <a:srgbClr val="333333"/>
                </a:solidFill>
                <a:latin typeface="Gill Sans MT"/>
                <a:cs typeface="Gill Sans MT"/>
              </a:rPr>
              <a:t>CART</a:t>
            </a:r>
            <a:endParaRPr sz="2300">
              <a:latin typeface="Gill Sans MT"/>
              <a:cs typeface="Gill Sans MT"/>
            </a:endParaRPr>
          </a:p>
          <a:p>
            <a:pPr marL="12700" marR="3940175">
              <a:lnSpc>
                <a:spcPct val="114100"/>
              </a:lnSpc>
            </a:pPr>
            <a:r>
              <a:rPr sz="2300" spc="-20" dirty="0">
                <a:solidFill>
                  <a:srgbClr val="333333"/>
                </a:solidFill>
                <a:latin typeface="Gill Sans MT"/>
                <a:cs typeface="Gill Sans MT"/>
              </a:rPr>
              <a:t>CPA-</a:t>
            </a:r>
            <a:r>
              <a:rPr sz="2300" spc="135" dirty="0">
                <a:solidFill>
                  <a:srgbClr val="333333"/>
                </a:solidFill>
                <a:latin typeface="Gill Sans MT"/>
                <a:cs typeface="Gill Sans MT"/>
              </a:rPr>
              <a:t>52</a:t>
            </a:r>
            <a:r>
              <a:rPr sz="23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355" dirty="0">
                <a:solidFill>
                  <a:srgbClr val="333333"/>
                </a:solidFill>
                <a:latin typeface="Gill Sans MT"/>
                <a:cs typeface="Gill Sans MT"/>
              </a:rPr>
              <a:t>–</a:t>
            </a:r>
            <a:r>
              <a:rPr sz="23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85" dirty="0">
                <a:solidFill>
                  <a:srgbClr val="333333"/>
                </a:solidFill>
                <a:latin typeface="Gill Sans MT"/>
                <a:cs typeface="Gill Sans MT"/>
              </a:rPr>
              <a:t>Environmental</a:t>
            </a:r>
            <a:r>
              <a:rPr sz="2300" spc="-4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105" dirty="0">
                <a:solidFill>
                  <a:srgbClr val="333333"/>
                </a:solidFill>
                <a:latin typeface="Gill Sans MT"/>
                <a:cs typeface="Gill Sans MT"/>
              </a:rPr>
              <a:t>Evaluation</a:t>
            </a:r>
            <a:r>
              <a:rPr sz="23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-10" dirty="0">
                <a:solidFill>
                  <a:srgbClr val="333333"/>
                </a:solidFill>
                <a:latin typeface="Gill Sans MT"/>
                <a:cs typeface="Gill Sans MT"/>
              </a:rPr>
              <a:t>Worksheet </a:t>
            </a:r>
            <a:r>
              <a:rPr sz="2300" spc="140" dirty="0">
                <a:solidFill>
                  <a:srgbClr val="333333"/>
                </a:solidFill>
                <a:latin typeface="Gill Sans MT"/>
                <a:cs typeface="Gill Sans MT"/>
              </a:rPr>
              <a:t>Discuss</a:t>
            </a:r>
            <a:r>
              <a:rPr sz="23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50" dirty="0">
                <a:solidFill>
                  <a:srgbClr val="333333"/>
                </a:solidFill>
                <a:latin typeface="Gill Sans MT"/>
                <a:cs typeface="Gill Sans MT"/>
              </a:rPr>
              <a:t>with</a:t>
            </a:r>
            <a:r>
              <a:rPr sz="2300" spc="-5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75" dirty="0">
                <a:solidFill>
                  <a:srgbClr val="333333"/>
                </a:solidFill>
                <a:latin typeface="Gill Sans MT"/>
                <a:cs typeface="Gill Sans MT"/>
              </a:rPr>
              <a:t>landowner</a:t>
            </a:r>
            <a:r>
              <a:rPr sz="2300" spc="-5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160" dirty="0">
                <a:solidFill>
                  <a:srgbClr val="333333"/>
                </a:solidFill>
                <a:latin typeface="Gill Sans MT"/>
                <a:cs typeface="Gill Sans MT"/>
              </a:rPr>
              <a:t>and</a:t>
            </a:r>
            <a:r>
              <a:rPr sz="2300" spc="-5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125" dirty="0">
                <a:solidFill>
                  <a:srgbClr val="333333"/>
                </a:solidFill>
                <a:latin typeface="Gill Sans MT"/>
                <a:cs typeface="Gill Sans MT"/>
              </a:rPr>
              <a:t>get</a:t>
            </a:r>
            <a:r>
              <a:rPr sz="2300" spc="-5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125" dirty="0">
                <a:solidFill>
                  <a:srgbClr val="333333"/>
                </a:solidFill>
                <a:latin typeface="Gill Sans MT"/>
                <a:cs typeface="Gill Sans MT"/>
              </a:rPr>
              <a:t>signatures </a:t>
            </a:r>
            <a:r>
              <a:rPr sz="2300" spc="145" dirty="0">
                <a:solidFill>
                  <a:srgbClr val="333333"/>
                </a:solidFill>
                <a:latin typeface="Gill Sans MT"/>
                <a:cs typeface="Gill Sans MT"/>
              </a:rPr>
              <a:t>Must</a:t>
            </a:r>
            <a:r>
              <a:rPr sz="23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120" dirty="0">
                <a:solidFill>
                  <a:srgbClr val="333333"/>
                </a:solidFill>
                <a:latin typeface="Gill Sans MT"/>
                <a:cs typeface="Gill Sans MT"/>
              </a:rPr>
              <a:t>be</a:t>
            </a:r>
            <a:r>
              <a:rPr sz="23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160" dirty="0">
                <a:solidFill>
                  <a:srgbClr val="333333"/>
                </a:solidFill>
                <a:latin typeface="Gill Sans MT"/>
                <a:cs typeface="Gill Sans MT"/>
              </a:rPr>
              <a:t>signed</a:t>
            </a:r>
            <a:r>
              <a:rPr sz="2300" spc="-4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105" dirty="0">
                <a:solidFill>
                  <a:srgbClr val="333333"/>
                </a:solidFill>
                <a:latin typeface="Gill Sans MT"/>
                <a:cs typeface="Gill Sans MT"/>
              </a:rPr>
              <a:t>by</a:t>
            </a:r>
            <a:r>
              <a:rPr sz="23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265" dirty="0">
                <a:solidFill>
                  <a:srgbClr val="333333"/>
                </a:solidFill>
                <a:latin typeface="Gill Sans MT"/>
                <a:cs typeface="Gill Sans MT"/>
              </a:rPr>
              <a:t>a</a:t>
            </a:r>
            <a:r>
              <a:rPr sz="23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90" dirty="0">
                <a:solidFill>
                  <a:srgbClr val="333333"/>
                </a:solidFill>
                <a:latin typeface="Gill Sans MT"/>
                <a:cs typeface="Gill Sans MT"/>
              </a:rPr>
              <a:t>Level</a:t>
            </a:r>
            <a:r>
              <a:rPr sz="2300" spc="-4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dirty="0">
                <a:solidFill>
                  <a:srgbClr val="333333"/>
                </a:solidFill>
                <a:latin typeface="Gill Sans MT"/>
                <a:cs typeface="Gill Sans MT"/>
              </a:rPr>
              <a:t>III</a:t>
            </a:r>
            <a:r>
              <a:rPr sz="23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95" dirty="0">
                <a:solidFill>
                  <a:srgbClr val="333333"/>
                </a:solidFill>
                <a:latin typeface="Gill Sans MT"/>
                <a:cs typeface="Gill Sans MT"/>
              </a:rPr>
              <a:t>Planner</a:t>
            </a:r>
            <a:endParaRPr sz="23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2300" dirty="0">
                <a:solidFill>
                  <a:srgbClr val="333333"/>
                </a:solidFill>
                <a:latin typeface="Gill Sans MT"/>
                <a:cs typeface="Gill Sans MT"/>
              </a:rPr>
              <a:t>Enter</a:t>
            </a:r>
            <a:r>
              <a:rPr sz="2300" spc="4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100" dirty="0">
                <a:solidFill>
                  <a:srgbClr val="333333"/>
                </a:solidFill>
                <a:latin typeface="Gill Sans MT"/>
                <a:cs typeface="Gill Sans MT"/>
              </a:rPr>
              <a:t>approval</a:t>
            </a:r>
            <a:r>
              <a:rPr sz="2300" spc="4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95" dirty="0">
                <a:solidFill>
                  <a:srgbClr val="333333"/>
                </a:solidFill>
                <a:latin typeface="Gill Sans MT"/>
                <a:cs typeface="Gill Sans MT"/>
              </a:rPr>
              <a:t>date</a:t>
            </a:r>
            <a:endParaRPr sz="23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2300" spc="-125" dirty="0">
                <a:solidFill>
                  <a:srgbClr val="333333"/>
                </a:solidFill>
                <a:latin typeface="Gill Sans MT"/>
                <a:cs typeface="Gill Sans MT"/>
              </a:rPr>
              <a:t>“Work</a:t>
            </a:r>
            <a:r>
              <a:rPr sz="2300" spc="-4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70" dirty="0">
                <a:solidFill>
                  <a:srgbClr val="333333"/>
                </a:solidFill>
                <a:latin typeface="Gill Sans MT"/>
                <a:cs typeface="Gill Sans MT"/>
              </a:rPr>
              <a:t>performed</a:t>
            </a:r>
            <a:r>
              <a:rPr sz="2300" spc="-4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dirty="0">
                <a:solidFill>
                  <a:srgbClr val="333333"/>
                </a:solidFill>
                <a:latin typeface="Gill Sans MT"/>
                <a:cs typeface="Gill Sans MT"/>
              </a:rPr>
              <a:t>by”</a:t>
            </a:r>
            <a:r>
              <a:rPr sz="2300" spc="-4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145" dirty="0">
                <a:solidFill>
                  <a:srgbClr val="333333"/>
                </a:solidFill>
                <a:latin typeface="Gill Sans MT"/>
                <a:cs typeface="Gill Sans MT"/>
              </a:rPr>
              <a:t>needs</a:t>
            </a:r>
            <a:r>
              <a:rPr sz="2300" spc="-4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dirty="0">
                <a:solidFill>
                  <a:srgbClr val="333333"/>
                </a:solidFill>
                <a:latin typeface="Gill Sans MT"/>
                <a:cs typeface="Gill Sans MT"/>
              </a:rPr>
              <a:t>to</a:t>
            </a:r>
            <a:r>
              <a:rPr sz="2300" spc="-4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210" dirty="0">
                <a:solidFill>
                  <a:srgbClr val="333333"/>
                </a:solidFill>
                <a:latin typeface="Gill Sans MT"/>
                <a:cs typeface="Gill Sans MT"/>
              </a:rPr>
              <a:t>say</a:t>
            </a:r>
            <a:r>
              <a:rPr sz="2300" spc="-4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dirty="0">
                <a:solidFill>
                  <a:srgbClr val="333333"/>
                </a:solidFill>
                <a:latin typeface="Gill Sans MT"/>
                <a:cs typeface="Gill Sans MT"/>
              </a:rPr>
              <a:t>your</a:t>
            </a:r>
            <a:r>
              <a:rPr sz="2300" spc="-4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155" dirty="0">
                <a:solidFill>
                  <a:srgbClr val="333333"/>
                </a:solidFill>
                <a:latin typeface="Gill Sans MT"/>
                <a:cs typeface="Gill Sans MT"/>
              </a:rPr>
              <a:t>name</a:t>
            </a:r>
            <a:endParaRPr sz="23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2300" spc="60" dirty="0">
                <a:solidFill>
                  <a:srgbClr val="333333"/>
                </a:solidFill>
                <a:latin typeface="Gill Sans MT"/>
                <a:cs typeface="Gill Sans MT"/>
              </a:rPr>
              <a:t>Invoice-</a:t>
            </a:r>
            <a:r>
              <a:rPr sz="23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105" dirty="0">
                <a:solidFill>
                  <a:srgbClr val="333333"/>
                </a:solidFill>
                <a:latin typeface="Gill Sans MT"/>
                <a:cs typeface="Gill Sans MT"/>
              </a:rPr>
              <a:t>List</a:t>
            </a:r>
            <a:r>
              <a:rPr sz="23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50" dirty="0">
                <a:solidFill>
                  <a:srgbClr val="333333"/>
                </a:solidFill>
                <a:latin typeface="Gill Sans MT"/>
                <a:cs typeface="Gill Sans MT"/>
              </a:rPr>
              <a:t>tract</a:t>
            </a:r>
            <a:r>
              <a:rPr sz="23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dirty="0">
                <a:solidFill>
                  <a:srgbClr val="333333"/>
                </a:solidFill>
                <a:latin typeface="Gill Sans MT"/>
                <a:cs typeface="Gill Sans MT"/>
              </a:rPr>
              <a:t>#,</a:t>
            </a:r>
            <a:r>
              <a:rPr sz="23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90" dirty="0">
                <a:solidFill>
                  <a:srgbClr val="333333"/>
                </a:solidFill>
                <a:latin typeface="Gill Sans MT"/>
                <a:cs typeface="Gill Sans MT"/>
              </a:rPr>
              <a:t>number</a:t>
            </a:r>
            <a:r>
              <a:rPr sz="2300" spc="-4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125" dirty="0">
                <a:solidFill>
                  <a:srgbClr val="333333"/>
                </a:solidFill>
                <a:latin typeface="Gill Sans MT"/>
                <a:cs typeface="Gill Sans MT"/>
              </a:rPr>
              <a:t>of</a:t>
            </a:r>
            <a:r>
              <a:rPr sz="23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165" dirty="0">
                <a:solidFill>
                  <a:srgbClr val="333333"/>
                </a:solidFill>
                <a:latin typeface="Gill Sans MT"/>
                <a:cs typeface="Gill Sans MT"/>
              </a:rPr>
              <a:t>plans</a:t>
            </a:r>
            <a:r>
              <a:rPr sz="23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105" dirty="0">
                <a:solidFill>
                  <a:srgbClr val="333333"/>
                </a:solidFill>
                <a:latin typeface="Gill Sans MT"/>
                <a:cs typeface="Gill Sans MT"/>
              </a:rPr>
              <a:t>(should</a:t>
            </a:r>
            <a:r>
              <a:rPr sz="23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165" dirty="0">
                <a:solidFill>
                  <a:srgbClr val="333333"/>
                </a:solidFill>
                <a:latin typeface="Gill Sans MT"/>
                <a:cs typeface="Gill Sans MT"/>
              </a:rPr>
              <a:t>always</a:t>
            </a:r>
            <a:r>
              <a:rPr sz="23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120" dirty="0">
                <a:solidFill>
                  <a:srgbClr val="333333"/>
                </a:solidFill>
                <a:latin typeface="Gill Sans MT"/>
                <a:cs typeface="Gill Sans MT"/>
              </a:rPr>
              <a:t>be</a:t>
            </a:r>
            <a:r>
              <a:rPr sz="2300" spc="-4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dirty="0">
                <a:solidFill>
                  <a:srgbClr val="333333"/>
                </a:solidFill>
                <a:latin typeface="Gill Sans MT"/>
                <a:cs typeface="Gill Sans MT"/>
              </a:rPr>
              <a:t>1),</a:t>
            </a:r>
            <a:r>
              <a:rPr sz="23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135" dirty="0">
                <a:solidFill>
                  <a:srgbClr val="333333"/>
                </a:solidFill>
                <a:latin typeface="Gill Sans MT"/>
                <a:cs typeface="Gill Sans MT"/>
              </a:rPr>
              <a:t>plan</a:t>
            </a:r>
            <a:r>
              <a:rPr sz="23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100" dirty="0">
                <a:solidFill>
                  <a:srgbClr val="333333"/>
                </a:solidFill>
                <a:latin typeface="Gill Sans MT"/>
                <a:cs typeface="Gill Sans MT"/>
              </a:rPr>
              <a:t>approval</a:t>
            </a:r>
            <a:r>
              <a:rPr sz="23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300" spc="95" dirty="0">
                <a:solidFill>
                  <a:srgbClr val="333333"/>
                </a:solidFill>
                <a:latin typeface="Gill Sans MT"/>
                <a:cs typeface="Gill Sans MT"/>
              </a:rPr>
              <a:t>date</a:t>
            </a:r>
            <a:endParaRPr sz="2300">
              <a:latin typeface="Gill Sans MT"/>
              <a:cs typeface="Gill Sans MT"/>
            </a:endParaRPr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116304" y="7170228"/>
            <a:ext cx="1066799" cy="7619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C1D24-03DF-0D60-D25B-306E274B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4305300"/>
            <a:ext cx="8229600" cy="4452012"/>
          </a:xfrm>
        </p:spPr>
        <p:txBody>
          <a:bodyPr vert="horz" wrap="square" lIns="137160" tIns="68580" rIns="137160" bIns="68580" rtlCol="0" anchor="b">
            <a:normAutofit/>
          </a:bodyPr>
          <a:lstStyle/>
          <a:p>
            <a:pPr algn="ctr"/>
            <a:r>
              <a:rPr lang="en-US" sz="7050" kern="1200" dirty="0">
                <a:solidFill>
                  <a:schemeClr val="tx1"/>
                </a:solidFill>
                <a:latin typeface="+mj-lt"/>
                <a:cs typeface="+mj-cs"/>
              </a:rPr>
              <a:t>CONGRATULATIONS! </a:t>
            </a:r>
            <a:br>
              <a:rPr lang="en-US" sz="7050" kern="1200" dirty="0">
                <a:solidFill>
                  <a:schemeClr val="tx1"/>
                </a:solidFill>
                <a:latin typeface="+mj-lt"/>
                <a:cs typeface="+mj-cs"/>
              </a:rPr>
            </a:br>
            <a:r>
              <a:rPr lang="en-US" sz="7050" kern="1200" dirty="0">
                <a:solidFill>
                  <a:schemeClr val="tx1"/>
                </a:solidFill>
                <a:latin typeface="+mj-lt"/>
                <a:cs typeface="+mj-cs"/>
              </a:rPr>
              <a:t>You got a grant!!!</a:t>
            </a:r>
            <a:br>
              <a:rPr lang="en-US" sz="7050" kern="1200" dirty="0">
                <a:solidFill>
                  <a:schemeClr val="tx1"/>
                </a:solidFill>
                <a:latin typeface="+mj-lt"/>
                <a:cs typeface="+mj-cs"/>
              </a:rPr>
            </a:br>
            <a:r>
              <a:rPr lang="en-US" sz="7050" kern="1200" dirty="0">
                <a:solidFill>
                  <a:schemeClr val="tx1"/>
                </a:solidFill>
                <a:latin typeface="+mj-lt"/>
                <a:cs typeface="+mj-cs"/>
              </a:rPr>
              <a:t>Now what…. 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4E95101-AD79-1995-C82F-23AA42FED3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200" y="4991100"/>
            <a:ext cx="4826000" cy="345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92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2641" y="2959245"/>
            <a:ext cx="128221" cy="12798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09913" y="1396818"/>
            <a:ext cx="11299190" cy="192151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 marR="5080">
              <a:lnSpc>
                <a:spcPts val="7130"/>
              </a:lnSpc>
              <a:spcBef>
                <a:spcPts val="865"/>
              </a:spcBef>
            </a:pPr>
            <a:r>
              <a:rPr dirty="0">
                <a:latin typeface="Trebuchet MS"/>
                <a:cs typeface="Trebuchet MS"/>
              </a:rPr>
              <a:t>Section</a:t>
            </a:r>
            <a:r>
              <a:rPr spc="-1019" dirty="0">
                <a:latin typeface="Trebuchet MS"/>
                <a:cs typeface="Trebuchet MS"/>
              </a:rPr>
              <a:t> </a:t>
            </a:r>
            <a:r>
              <a:rPr spc="-360" dirty="0">
                <a:latin typeface="Trebuchet MS"/>
                <a:cs typeface="Trebuchet MS"/>
              </a:rPr>
              <a:t>B:</a:t>
            </a:r>
            <a:r>
              <a:rPr spc="-1019" dirty="0">
                <a:latin typeface="Trebuchet MS"/>
                <a:cs typeface="Trebuchet MS"/>
              </a:rPr>
              <a:t> </a:t>
            </a:r>
            <a:r>
              <a:rPr spc="90" dirty="0">
                <a:latin typeface="Trebuchet MS"/>
                <a:cs typeface="Trebuchet MS"/>
              </a:rPr>
              <a:t>Conservation</a:t>
            </a:r>
            <a:r>
              <a:rPr spc="-1019" dirty="0">
                <a:latin typeface="Trebuchet MS"/>
                <a:cs typeface="Trebuchet MS"/>
              </a:rPr>
              <a:t> </a:t>
            </a:r>
            <a:r>
              <a:rPr spc="140" dirty="0">
                <a:latin typeface="Trebuchet MS"/>
                <a:cs typeface="Trebuchet MS"/>
              </a:rPr>
              <a:t>Plans </a:t>
            </a:r>
            <a:r>
              <a:rPr spc="-190" dirty="0">
                <a:latin typeface="Trebuchet MS"/>
                <a:cs typeface="Trebuchet MS"/>
              </a:rPr>
              <a:t>for</a:t>
            </a:r>
            <a:r>
              <a:rPr spc="-1010" dirty="0">
                <a:latin typeface="Trebuchet MS"/>
                <a:cs typeface="Trebuchet MS"/>
              </a:rPr>
              <a:t> </a:t>
            </a:r>
            <a:r>
              <a:rPr spc="-105" dirty="0">
                <a:latin typeface="Trebuchet MS"/>
                <a:cs typeface="Trebuchet MS"/>
              </a:rPr>
              <a:t>Reenrolled</a:t>
            </a:r>
            <a:r>
              <a:rPr spc="-1010" dirty="0">
                <a:latin typeface="Trebuchet MS"/>
                <a:cs typeface="Trebuchet MS"/>
              </a:rPr>
              <a:t> </a:t>
            </a:r>
            <a:r>
              <a:rPr spc="110" dirty="0">
                <a:latin typeface="Trebuchet MS"/>
                <a:cs typeface="Trebuchet MS"/>
              </a:rPr>
              <a:t>Acres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06220" y="4632790"/>
            <a:ext cx="104775" cy="1047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3432" y="5085227"/>
            <a:ext cx="114299" cy="1142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63432" y="5999627"/>
            <a:ext cx="114299" cy="1142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63432" y="6456827"/>
            <a:ext cx="114299" cy="1142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63432" y="6914027"/>
            <a:ext cx="114299" cy="1142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06220" y="8290390"/>
            <a:ext cx="104775" cy="10477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659476" y="4381317"/>
            <a:ext cx="9091930" cy="459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4040" marR="45720" indent="-561975" algn="just">
              <a:lnSpc>
                <a:spcPct val="115399"/>
              </a:lnSpc>
              <a:spcBef>
                <a:spcPts val="100"/>
              </a:spcBef>
            </a:pPr>
            <a:r>
              <a:rPr sz="2600" spc="75" dirty="0">
                <a:solidFill>
                  <a:srgbClr val="333333"/>
                </a:solidFill>
                <a:latin typeface="Gill Sans MT"/>
                <a:cs typeface="Gill Sans MT"/>
              </a:rPr>
              <a:t>Follow</a:t>
            </a:r>
            <a:r>
              <a:rPr sz="2600" spc="-7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30" dirty="0">
                <a:solidFill>
                  <a:srgbClr val="333333"/>
                </a:solidFill>
                <a:latin typeface="Gill Sans MT"/>
                <a:cs typeface="Gill Sans MT"/>
              </a:rPr>
              <a:t>all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5" dirty="0">
                <a:solidFill>
                  <a:srgbClr val="333333"/>
                </a:solidFill>
                <a:latin typeface="Gill Sans MT"/>
                <a:cs typeface="Gill Sans MT"/>
              </a:rPr>
              <a:t>requirements</a:t>
            </a:r>
            <a:r>
              <a:rPr sz="2600" spc="-7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95" dirty="0">
                <a:solidFill>
                  <a:srgbClr val="333333"/>
                </a:solidFill>
                <a:latin typeface="Gill Sans MT"/>
                <a:cs typeface="Gill Sans MT"/>
              </a:rPr>
              <a:t>from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20" dirty="0">
                <a:solidFill>
                  <a:srgbClr val="333333"/>
                </a:solidFill>
                <a:latin typeface="Gill Sans MT"/>
                <a:cs typeface="Gill Sans MT"/>
              </a:rPr>
              <a:t>Section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A</a:t>
            </a:r>
            <a:r>
              <a:rPr sz="2600" spc="-7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55" dirty="0">
                <a:solidFill>
                  <a:srgbClr val="333333"/>
                </a:solidFill>
                <a:latin typeface="Gill Sans MT"/>
                <a:cs typeface="Gill Sans MT"/>
              </a:rPr>
              <a:t>with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295" dirty="0">
                <a:solidFill>
                  <a:srgbClr val="333333"/>
                </a:solidFill>
                <a:latin typeface="Gill Sans MT"/>
                <a:cs typeface="Gill Sans MT"/>
              </a:rPr>
              <a:t>a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45" dirty="0">
                <a:solidFill>
                  <a:srgbClr val="333333"/>
                </a:solidFill>
                <a:latin typeface="Gill Sans MT"/>
                <a:cs typeface="Gill Sans MT"/>
              </a:rPr>
              <a:t>few</a:t>
            </a:r>
            <a:r>
              <a:rPr sz="2600" spc="-7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95" dirty="0">
                <a:solidFill>
                  <a:srgbClr val="333333"/>
                </a:solidFill>
                <a:latin typeface="Gill Sans MT"/>
                <a:cs typeface="Gill Sans MT"/>
              </a:rPr>
              <a:t>exceptions: </a:t>
            </a:r>
            <a:r>
              <a:rPr sz="2600" spc="175" dirty="0">
                <a:solidFill>
                  <a:srgbClr val="333333"/>
                </a:solidFill>
                <a:latin typeface="Gill Sans MT"/>
                <a:cs typeface="Gill Sans MT"/>
              </a:rPr>
              <a:t>Status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50" dirty="0">
                <a:solidFill>
                  <a:srgbClr val="333333"/>
                </a:solidFill>
                <a:latin typeface="Gill Sans MT"/>
                <a:cs typeface="Gill Sans MT"/>
              </a:rPr>
              <a:t>review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30" dirty="0">
                <a:solidFill>
                  <a:srgbClr val="333333"/>
                </a:solidFill>
                <a:latin typeface="Gill Sans MT"/>
                <a:cs typeface="Gill Sans MT"/>
              </a:rPr>
              <a:t>should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60" dirty="0">
                <a:solidFill>
                  <a:srgbClr val="333333"/>
                </a:solidFill>
                <a:latin typeface="Gill Sans MT"/>
                <a:cs typeface="Gill Sans MT"/>
              </a:rPr>
              <a:t>have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14" dirty="0">
                <a:solidFill>
                  <a:srgbClr val="333333"/>
                </a:solidFill>
                <a:latin typeface="Gill Sans MT"/>
                <a:cs typeface="Gill Sans MT"/>
              </a:rPr>
              <a:t>already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30" dirty="0">
                <a:solidFill>
                  <a:srgbClr val="333333"/>
                </a:solidFill>
                <a:latin typeface="Gill Sans MT"/>
                <a:cs typeface="Gill Sans MT"/>
              </a:rPr>
              <a:t>been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14" dirty="0">
                <a:solidFill>
                  <a:srgbClr val="333333"/>
                </a:solidFill>
                <a:latin typeface="Gill Sans MT"/>
                <a:cs typeface="Gill Sans MT"/>
              </a:rPr>
              <a:t>completed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50" dirty="0">
                <a:solidFill>
                  <a:srgbClr val="333333"/>
                </a:solidFill>
                <a:latin typeface="Gill Sans MT"/>
                <a:cs typeface="Gill Sans MT"/>
              </a:rPr>
              <a:t>12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-140" dirty="0">
                <a:solidFill>
                  <a:srgbClr val="333333"/>
                </a:solidFill>
                <a:latin typeface="Gill Sans MT"/>
                <a:cs typeface="Gill Sans MT"/>
              </a:rPr>
              <a:t>-</a:t>
            </a:r>
            <a:r>
              <a:rPr sz="2600" spc="125" dirty="0">
                <a:solidFill>
                  <a:srgbClr val="333333"/>
                </a:solidFill>
                <a:latin typeface="Gill Sans MT"/>
                <a:cs typeface="Gill Sans MT"/>
              </a:rPr>
              <a:t>24 </a:t>
            </a:r>
            <a:r>
              <a:rPr sz="2600" spc="140" dirty="0">
                <a:solidFill>
                  <a:srgbClr val="333333"/>
                </a:solidFill>
                <a:latin typeface="Gill Sans MT"/>
                <a:cs typeface="Gill Sans MT"/>
              </a:rPr>
              <a:t>months</a:t>
            </a:r>
            <a:r>
              <a:rPr sz="2600" spc="-7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prior</a:t>
            </a:r>
            <a:r>
              <a:rPr sz="2600" spc="-7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5" dirty="0">
                <a:solidFill>
                  <a:srgbClr val="333333"/>
                </a:solidFill>
                <a:latin typeface="Gill Sans MT"/>
                <a:cs typeface="Gill Sans MT"/>
              </a:rPr>
              <a:t>(Shouldn’t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20" dirty="0">
                <a:solidFill>
                  <a:srgbClr val="333333"/>
                </a:solidFill>
                <a:latin typeface="Gill Sans MT"/>
                <a:cs typeface="Gill Sans MT"/>
              </a:rPr>
              <a:t>need</a:t>
            </a:r>
            <a:r>
              <a:rPr sz="2600" spc="-7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14" dirty="0">
                <a:solidFill>
                  <a:srgbClr val="333333"/>
                </a:solidFill>
                <a:latin typeface="Gill Sans MT"/>
                <a:cs typeface="Gill Sans MT"/>
              </a:rPr>
              <a:t>field</a:t>
            </a:r>
            <a:r>
              <a:rPr sz="2600" spc="-7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5" dirty="0">
                <a:solidFill>
                  <a:srgbClr val="333333"/>
                </a:solidFill>
                <a:latin typeface="Gill Sans MT"/>
                <a:cs typeface="Gill Sans MT"/>
              </a:rPr>
              <a:t>visit)</a:t>
            </a:r>
            <a:endParaRPr sz="2600">
              <a:latin typeface="Gill Sans MT"/>
              <a:cs typeface="Gill Sans MT"/>
            </a:endParaRPr>
          </a:p>
          <a:p>
            <a:pPr marL="574040">
              <a:lnSpc>
                <a:spcPct val="100000"/>
              </a:lnSpc>
              <a:spcBef>
                <a:spcPts val="480"/>
              </a:spcBef>
            </a:pPr>
            <a:r>
              <a:rPr sz="2600" spc="80" dirty="0">
                <a:solidFill>
                  <a:srgbClr val="333333"/>
                </a:solidFill>
                <a:latin typeface="Gill Sans MT"/>
                <a:cs typeface="Gill Sans MT"/>
              </a:rPr>
              <a:t>Review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40" dirty="0">
                <a:solidFill>
                  <a:srgbClr val="333333"/>
                </a:solidFill>
                <a:latin typeface="Gill Sans MT"/>
                <a:cs typeface="Gill Sans MT"/>
              </a:rPr>
              <a:t>of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-20" dirty="0">
                <a:solidFill>
                  <a:srgbClr val="333333"/>
                </a:solidFill>
                <a:latin typeface="Gill Sans MT"/>
                <a:cs typeface="Gill Sans MT"/>
              </a:rPr>
              <a:t>CPA-</a:t>
            </a:r>
            <a:r>
              <a:rPr sz="2600" spc="125" dirty="0">
                <a:solidFill>
                  <a:srgbClr val="333333"/>
                </a:solidFill>
                <a:latin typeface="Gill Sans MT"/>
                <a:cs typeface="Gill Sans MT"/>
              </a:rPr>
              <a:t>52</a:t>
            </a:r>
            <a:endParaRPr sz="2600">
              <a:latin typeface="Gill Sans MT"/>
              <a:cs typeface="Gill Sans MT"/>
            </a:endParaRPr>
          </a:p>
          <a:p>
            <a:pPr marL="574040">
              <a:lnSpc>
                <a:spcPct val="100000"/>
              </a:lnSpc>
              <a:spcBef>
                <a:spcPts val="480"/>
              </a:spcBef>
            </a:pP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New</a:t>
            </a:r>
            <a:r>
              <a:rPr sz="2600" spc="-7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75" dirty="0">
                <a:solidFill>
                  <a:srgbClr val="333333"/>
                </a:solidFill>
                <a:latin typeface="Gill Sans MT"/>
                <a:cs typeface="Gill Sans MT"/>
              </a:rPr>
              <a:t>job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35" dirty="0">
                <a:solidFill>
                  <a:srgbClr val="333333"/>
                </a:solidFill>
                <a:latin typeface="Gill Sans MT"/>
                <a:cs typeface="Gill Sans MT"/>
              </a:rPr>
              <a:t>sheets,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260" dirty="0">
                <a:solidFill>
                  <a:srgbClr val="333333"/>
                </a:solidFill>
                <a:latin typeface="Gill Sans MT"/>
                <a:cs typeface="Gill Sans MT"/>
              </a:rPr>
              <a:t>maps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30" dirty="0">
                <a:solidFill>
                  <a:srgbClr val="333333"/>
                </a:solidFill>
                <a:latin typeface="Gill Sans MT"/>
                <a:cs typeface="Gill Sans MT"/>
              </a:rPr>
              <a:t>should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35" dirty="0">
                <a:solidFill>
                  <a:srgbClr val="333333"/>
                </a:solidFill>
                <a:latin typeface="Gill Sans MT"/>
                <a:cs typeface="Gill Sans MT"/>
              </a:rPr>
              <a:t>be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10" dirty="0">
                <a:solidFill>
                  <a:srgbClr val="333333"/>
                </a:solidFill>
                <a:latin typeface="Gill Sans MT"/>
                <a:cs typeface="Gill Sans MT"/>
              </a:rPr>
              <a:t>needed</a:t>
            </a:r>
            <a:endParaRPr sz="2600">
              <a:latin typeface="Gill Sans MT"/>
              <a:cs typeface="Gill Sans MT"/>
            </a:endParaRPr>
          </a:p>
          <a:p>
            <a:pPr marL="574040" marR="5080">
              <a:lnSpc>
                <a:spcPct val="115399"/>
              </a:lnSpc>
            </a:pPr>
            <a:r>
              <a:rPr sz="2600" spc="70" dirty="0">
                <a:solidFill>
                  <a:srgbClr val="333333"/>
                </a:solidFill>
                <a:latin typeface="Gill Sans MT"/>
                <a:cs typeface="Gill Sans MT"/>
              </a:rPr>
              <a:t>Invoice-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14" dirty="0">
                <a:solidFill>
                  <a:srgbClr val="333333"/>
                </a:solidFill>
                <a:latin typeface="Gill Sans MT"/>
                <a:cs typeface="Gill Sans MT"/>
              </a:rPr>
              <a:t>List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60" dirty="0">
                <a:solidFill>
                  <a:srgbClr val="333333"/>
                </a:solidFill>
                <a:latin typeface="Gill Sans MT"/>
                <a:cs typeface="Gill Sans MT"/>
              </a:rPr>
              <a:t>tract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#,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00" dirty="0">
                <a:solidFill>
                  <a:srgbClr val="333333"/>
                </a:solidFill>
                <a:latin typeface="Gill Sans MT"/>
                <a:cs typeface="Gill Sans MT"/>
              </a:rPr>
              <a:t>number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40" dirty="0">
                <a:solidFill>
                  <a:srgbClr val="333333"/>
                </a:solidFill>
                <a:latin typeface="Gill Sans MT"/>
                <a:cs typeface="Gill Sans MT"/>
              </a:rPr>
              <a:t>of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90" dirty="0">
                <a:solidFill>
                  <a:srgbClr val="333333"/>
                </a:solidFill>
                <a:latin typeface="Gill Sans MT"/>
                <a:cs typeface="Gill Sans MT"/>
              </a:rPr>
              <a:t>plans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20" dirty="0">
                <a:solidFill>
                  <a:srgbClr val="333333"/>
                </a:solidFill>
                <a:latin typeface="Gill Sans MT"/>
                <a:cs typeface="Gill Sans MT"/>
              </a:rPr>
              <a:t>(should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85" dirty="0">
                <a:solidFill>
                  <a:srgbClr val="333333"/>
                </a:solidFill>
                <a:latin typeface="Gill Sans MT"/>
                <a:cs typeface="Gill Sans MT"/>
              </a:rPr>
              <a:t>always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35" dirty="0">
                <a:solidFill>
                  <a:srgbClr val="333333"/>
                </a:solidFill>
                <a:latin typeface="Gill Sans MT"/>
                <a:cs typeface="Gill Sans MT"/>
              </a:rPr>
              <a:t>be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-25" dirty="0">
                <a:solidFill>
                  <a:srgbClr val="333333"/>
                </a:solidFill>
                <a:latin typeface="Gill Sans MT"/>
                <a:cs typeface="Gill Sans MT"/>
              </a:rPr>
              <a:t>1), </a:t>
            </a:r>
            <a:r>
              <a:rPr sz="2600" spc="155" dirty="0">
                <a:solidFill>
                  <a:srgbClr val="333333"/>
                </a:solidFill>
                <a:latin typeface="Gill Sans MT"/>
                <a:cs typeface="Gill Sans MT"/>
              </a:rPr>
              <a:t>plan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14" dirty="0">
                <a:solidFill>
                  <a:srgbClr val="333333"/>
                </a:solidFill>
                <a:latin typeface="Gill Sans MT"/>
                <a:cs typeface="Gill Sans MT"/>
              </a:rPr>
              <a:t>approval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10" dirty="0">
                <a:solidFill>
                  <a:srgbClr val="333333"/>
                </a:solidFill>
                <a:latin typeface="Gill Sans MT"/>
                <a:cs typeface="Gill Sans MT"/>
              </a:rPr>
              <a:t>date</a:t>
            </a:r>
            <a:endParaRPr sz="26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3100">
              <a:latin typeface="Gill Sans MT"/>
              <a:cs typeface="Gill Sans MT"/>
            </a:endParaRPr>
          </a:p>
          <a:p>
            <a:pPr marL="12700" marR="33655">
              <a:lnSpc>
                <a:spcPct val="115399"/>
              </a:lnSpc>
            </a:pPr>
            <a:r>
              <a:rPr sz="2600" b="1" spc="-110" dirty="0">
                <a:solidFill>
                  <a:srgbClr val="333333"/>
                </a:solidFill>
                <a:latin typeface="Gill Sans MT"/>
                <a:cs typeface="Gill Sans MT"/>
              </a:rPr>
              <a:t>*IF</a:t>
            </a:r>
            <a:r>
              <a:rPr sz="2600" b="1" spc="-8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b="1" spc="-20" dirty="0">
                <a:solidFill>
                  <a:srgbClr val="333333"/>
                </a:solidFill>
                <a:latin typeface="Gill Sans MT"/>
                <a:cs typeface="Gill Sans MT"/>
              </a:rPr>
              <a:t>practices</a:t>
            </a:r>
            <a:r>
              <a:rPr sz="2600" b="1" spc="-1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b="1" dirty="0">
                <a:solidFill>
                  <a:srgbClr val="333333"/>
                </a:solidFill>
                <a:latin typeface="Gill Sans MT"/>
                <a:cs typeface="Gill Sans MT"/>
              </a:rPr>
              <a:t>change</a:t>
            </a:r>
            <a:r>
              <a:rPr sz="2600" b="1" spc="-17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b="1" spc="-100" dirty="0">
                <a:solidFill>
                  <a:srgbClr val="333333"/>
                </a:solidFill>
                <a:latin typeface="Gill Sans MT"/>
                <a:cs typeface="Gill Sans MT"/>
              </a:rPr>
              <a:t>then</a:t>
            </a:r>
            <a:r>
              <a:rPr sz="2600" b="1" spc="-8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b="1" spc="-10" dirty="0">
                <a:solidFill>
                  <a:srgbClr val="333333"/>
                </a:solidFill>
                <a:latin typeface="Gill Sans MT"/>
                <a:cs typeface="Gill Sans MT"/>
              </a:rPr>
              <a:t>it’s</a:t>
            </a:r>
            <a:r>
              <a:rPr sz="2600" b="1" spc="-12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b="1" dirty="0">
                <a:solidFill>
                  <a:srgbClr val="333333"/>
                </a:solidFill>
                <a:latin typeface="Gill Sans MT"/>
                <a:cs typeface="Gill Sans MT"/>
              </a:rPr>
              <a:t>a</a:t>
            </a:r>
            <a:r>
              <a:rPr sz="2600" b="1" spc="-12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b="1" spc="-70" dirty="0">
                <a:solidFill>
                  <a:srgbClr val="333333"/>
                </a:solidFill>
                <a:latin typeface="Gill Sans MT"/>
                <a:cs typeface="Gill Sans MT"/>
              </a:rPr>
              <a:t>new</a:t>
            </a:r>
            <a:r>
              <a:rPr sz="2600" b="1" spc="-11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b="1" spc="-20" dirty="0">
                <a:solidFill>
                  <a:srgbClr val="333333"/>
                </a:solidFill>
                <a:latin typeface="Gill Sans MT"/>
                <a:cs typeface="Gill Sans MT"/>
              </a:rPr>
              <a:t>plan</a:t>
            </a:r>
            <a:r>
              <a:rPr sz="2600" b="1" spc="-12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b="1" spc="-10" dirty="0">
                <a:solidFill>
                  <a:srgbClr val="333333"/>
                </a:solidFill>
                <a:latin typeface="Gill Sans MT"/>
                <a:cs typeface="Gill Sans MT"/>
              </a:rPr>
              <a:t>and</a:t>
            </a:r>
            <a:r>
              <a:rPr sz="2600" b="1" spc="-12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b="1" spc="-10" dirty="0">
                <a:solidFill>
                  <a:srgbClr val="333333"/>
                </a:solidFill>
                <a:latin typeface="Gill Sans MT"/>
                <a:cs typeface="Gill Sans MT"/>
              </a:rPr>
              <a:t>should</a:t>
            </a:r>
            <a:r>
              <a:rPr sz="2600" b="1" spc="-12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b="1" spc="-10" dirty="0">
                <a:solidFill>
                  <a:srgbClr val="333333"/>
                </a:solidFill>
                <a:latin typeface="Gill Sans MT"/>
                <a:cs typeface="Gill Sans MT"/>
              </a:rPr>
              <a:t>be</a:t>
            </a:r>
            <a:r>
              <a:rPr sz="2600" b="1" spc="-12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b="1" spc="-10" dirty="0">
                <a:solidFill>
                  <a:srgbClr val="333333"/>
                </a:solidFill>
                <a:latin typeface="Gill Sans MT"/>
                <a:cs typeface="Gill Sans MT"/>
              </a:rPr>
              <a:t>billed </a:t>
            </a:r>
            <a:r>
              <a:rPr sz="2600" b="1" spc="114" dirty="0">
                <a:solidFill>
                  <a:srgbClr val="333333"/>
                </a:solidFill>
                <a:latin typeface="Gill Sans MT"/>
                <a:cs typeface="Gill Sans MT"/>
              </a:rPr>
              <a:t>as</a:t>
            </a:r>
            <a:r>
              <a:rPr sz="2600" b="1" spc="-8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b="1" dirty="0">
                <a:solidFill>
                  <a:srgbClr val="333333"/>
                </a:solidFill>
                <a:latin typeface="Gill Sans MT"/>
                <a:cs typeface="Gill Sans MT"/>
              </a:rPr>
              <a:t>a</a:t>
            </a:r>
            <a:r>
              <a:rPr sz="2600" b="1" spc="-8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b="1" spc="-70" dirty="0">
                <a:solidFill>
                  <a:srgbClr val="333333"/>
                </a:solidFill>
                <a:latin typeface="Gill Sans MT"/>
                <a:cs typeface="Gill Sans MT"/>
              </a:rPr>
              <a:t>new</a:t>
            </a:r>
            <a:r>
              <a:rPr sz="2600" b="1" spc="-8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b="1" spc="-20" dirty="0">
                <a:solidFill>
                  <a:srgbClr val="333333"/>
                </a:solidFill>
                <a:latin typeface="Gill Sans MT"/>
                <a:cs typeface="Gill Sans MT"/>
              </a:rPr>
              <a:t>plan</a:t>
            </a:r>
            <a:endParaRPr sz="2600">
              <a:latin typeface="Gill Sans MT"/>
              <a:cs typeface="Gill Sans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2835636" y="2630590"/>
            <a:ext cx="4371975" cy="7656830"/>
            <a:chOff x="12835636" y="2630590"/>
            <a:chExt cx="4371975" cy="7656830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835636" y="2630590"/>
              <a:ext cx="4371974" cy="765640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540876" y="5829487"/>
              <a:ext cx="1219199" cy="33337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2641" y="2959249"/>
            <a:ext cx="128221" cy="12798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08800" y="4632790"/>
            <a:ext cx="104775" cy="1047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08800" y="5089990"/>
            <a:ext cx="104775" cy="1047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08800" y="5547190"/>
            <a:ext cx="104775" cy="1047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08800" y="6004390"/>
            <a:ext cx="104775" cy="1047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6012" y="6456827"/>
            <a:ext cx="114299" cy="1142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08800" y="6918790"/>
            <a:ext cx="104775" cy="10477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662055" y="4381317"/>
            <a:ext cx="8355330" cy="276860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600" b="1" dirty="0">
                <a:solidFill>
                  <a:srgbClr val="333333"/>
                </a:solidFill>
                <a:latin typeface="Gill Sans MT"/>
                <a:cs typeface="Gill Sans MT"/>
              </a:rPr>
              <a:t>100%</a:t>
            </a:r>
            <a:r>
              <a:rPr sz="2600" b="1" spc="-8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b="1" dirty="0">
                <a:solidFill>
                  <a:srgbClr val="333333"/>
                </a:solidFill>
                <a:latin typeface="Gill Sans MT"/>
                <a:cs typeface="Gill Sans MT"/>
              </a:rPr>
              <a:t>of</a:t>
            </a:r>
            <a:r>
              <a:rPr sz="2600" b="1" spc="-8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b="1" spc="-25" dirty="0">
                <a:solidFill>
                  <a:srgbClr val="333333"/>
                </a:solidFill>
                <a:latin typeface="Gill Sans MT"/>
                <a:cs typeface="Gill Sans MT"/>
              </a:rPr>
              <a:t>active</a:t>
            </a:r>
            <a:r>
              <a:rPr sz="2600" b="1" spc="-8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b="1" spc="-45" dirty="0">
                <a:solidFill>
                  <a:srgbClr val="333333"/>
                </a:solidFill>
                <a:latin typeface="Gill Sans MT"/>
                <a:cs typeface="Gill Sans MT"/>
              </a:rPr>
              <a:t>contracts</a:t>
            </a:r>
            <a:r>
              <a:rPr sz="2600" b="1" spc="-8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b="1" spc="-90" dirty="0">
                <a:solidFill>
                  <a:srgbClr val="333333"/>
                </a:solidFill>
                <a:latin typeface="Gill Sans MT"/>
                <a:cs typeface="Gill Sans MT"/>
              </a:rPr>
              <a:t>are</a:t>
            </a:r>
            <a:r>
              <a:rPr sz="2600" b="1" spc="-7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b="1" spc="-80" dirty="0">
                <a:solidFill>
                  <a:srgbClr val="333333"/>
                </a:solidFill>
                <a:latin typeface="Gill Sans MT"/>
                <a:cs typeface="Gill Sans MT"/>
              </a:rPr>
              <a:t>reviewed </a:t>
            </a:r>
            <a:r>
              <a:rPr sz="2600" b="1" dirty="0">
                <a:solidFill>
                  <a:srgbClr val="333333"/>
                </a:solidFill>
                <a:latin typeface="Gill Sans MT"/>
                <a:cs typeface="Gill Sans MT"/>
              </a:rPr>
              <a:t>in</a:t>
            </a:r>
            <a:r>
              <a:rPr sz="2600" b="1" spc="-8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b="1" dirty="0">
                <a:solidFill>
                  <a:srgbClr val="333333"/>
                </a:solidFill>
                <a:latin typeface="Gill Sans MT"/>
                <a:cs typeface="Gill Sans MT"/>
              </a:rPr>
              <a:t>2nd</a:t>
            </a:r>
            <a:r>
              <a:rPr sz="2600" b="1" spc="-8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b="1" spc="-160" dirty="0">
                <a:solidFill>
                  <a:srgbClr val="333333"/>
                </a:solidFill>
                <a:latin typeface="Gill Sans MT"/>
                <a:cs typeface="Gill Sans MT"/>
              </a:rPr>
              <a:t>or</a:t>
            </a:r>
            <a:r>
              <a:rPr sz="2600" b="1" spc="-80" dirty="0">
                <a:solidFill>
                  <a:srgbClr val="333333"/>
                </a:solidFill>
                <a:latin typeface="Gill Sans MT"/>
                <a:cs typeface="Gill Sans MT"/>
              </a:rPr>
              <a:t> 3rd</a:t>
            </a:r>
            <a:r>
              <a:rPr sz="2600" b="1" spc="-7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b="1" spc="-20" dirty="0">
                <a:solidFill>
                  <a:srgbClr val="333333"/>
                </a:solidFill>
                <a:latin typeface="Gill Sans MT"/>
                <a:cs typeface="Gill Sans MT"/>
              </a:rPr>
              <a:t>year</a:t>
            </a:r>
            <a:endParaRPr sz="26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600" spc="120" dirty="0">
                <a:solidFill>
                  <a:srgbClr val="333333"/>
                </a:solidFill>
                <a:latin typeface="Gill Sans MT"/>
                <a:cs typeface="Gill Sans MT"/>
              </a:rPr>
              <a:t>Site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5" dirty="0">
                <a:solidFill>
                  <a:srgbClr val="333333"/>
                </a:solidFill>
                <a:latin typeface="Gill Sans MT"/>
                <a:cs typeface="Gill Sans MT"/>
              </a:rPr>
              <a:t>visit</a:t>
            </a:r>
            <a:endParaRPr sz="2600">
              <a:latin typeface="Gill Sans MT"/>
              <a:cs typeface="Gill Sans MT"/>
            </a:endParaRPr>
          </a:p>
          <a:p>
            <a:pPr marL="12700" marR="762635">
              <a:lnSpc>
                <a:spcPct val="115399"/>
              </a:lnSpc>
            </a:pPr>
            <a:r>
              <a:rPr sz="2600" spc="65" dirty="0">
                <a:solidFill>
                  <a:srgbClr val="333333"/>
                </a:solidFill>
                <a:latin typeface="Gill Sans MT"/>
                <a:cs typeface="Gill Sans MT"/>
              </a:rPr>
              <a:t>Complete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75" dirty="0">
                <a:solidFill>
                  <a:srgbClr val="333333"/>
                </a:solidFill>
                <a:latin typeface="Gill Sans MT"/>
                <a:cs typeface="Gill Sans MT"/>
              </a:rPr>
              <a:t>the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-35" dirty="0">
                <a:solidFill>
                  <a:srgbClr val="333333"/>
                </a:solidFill>
                <a:latin typeface="Gill Sans MT"/>
                <a:cs typeface="Gill Sans MT"/>
              </a:rPr>
              <a:t>NRCS-</a:t>
            </a:r>
            <a:r>
              <a:rPr sz="2600" spc="60" dirty="0">
                <a:solidFill>
                  <a:srgbClr val="333333"/>
                </a:solidFill>
                <a:latin typeface="Gill Sans MT"/>
                <a:cs typeface="Gill Sans MT"/>
              </a:rPr>
              <a:t>LTP-</a:t>
            </a:r>
            <a:r>
              <a:rPr sz="2600" spc="150" dirty="0">
                <a:solidFill>
                  <a:srgbClr val="333333"/>
                </a:solidFill>
                <a:latin typeface="Gill Sans MT"/>
                <a:cs typeface="Gill Sans MT"/>
              </a:rPr>
              <a:t>13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to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75" dirty="0">
                <a:solidFill>
                  <a:srgbClr val="333333"/>
                </a:solidFill>
                <a:latin typeface="Gill Sans MT"/>
                <a:cs typeface="Gill Sans MT"/>
              </a:rPr>
              <a:t>certify</a:t>
            </a:r>
            <a:r>
              <a:rPr sz="2600" spc="-5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35" dirty="0">
                <a:solidFill>
                  <a:srgbClr val="333333"/>
                </a:solidFill>
                <a:latin typeface="Gill Sans MT"/>
                <a:cs typeface="Gill Sans MT"/>
              </a:rPr>
              <a:t>establishment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Obtain</a:t>
            </a:r>
            <a:r>
              <a:rPr sz="2600" spc="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5" dirty="0">
                <a:solidFill>
                  <a:srgbClr val="333333"/>
                </a:solidFill>
                <a:latin typeface="Gill Sans MT"/>
                <a:cs typeface="Gill Sans MT"/>
              </a:rPr>
              <a:t>landowner</a:t>
            </a:r>
            <a:r>
              <a:rPr sz="2600" spc="5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40" dirty="0">
                <a:solidFill>
                  <a:srgbClr val="333333"/>
                </a:solidFill>
                <a:latin typeface="Gill Sans MT"/>
                <a:cs typeface="Gill Sans MT"/>
              </a:rPr>
              <a:t>signatures</a:t>
            </a:r>
            <a:endParaRPr sz="2600">
              <a:latin typeface="Gill Sans MT"/>
              <a:cs typeface="Gill Sans MT"/>
            </a:endParaRPr>
          </a:p>
          <a:p>
            <a:pPr marL="12700" marR="1912620" indent="561340">
              <a:lnSpc>
                <a:spcPct val="115399"/>
              </a:lnSpc>
            </a:pPr>
            <a:r>
              <a:rPr sz="2600" spc="85" dirty="0">
                <a:solidFill>
                  <a:srgbClr val="333333"/>
                </a:solidFill>
                <a:latin typeface="Gill Sans MT"/>
                <a:cs typeface="Gill Sans MT"/>
              </a:rPr>
              <a:t>Copies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to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5" dirty="0">
                <a:solidFill>
                  <a:srgbClr val="333333"/>
                </a:solidFill>
                <a:latin typeface="Gill Sans MT"/>
                <a:cs typeface="Gill Sans MT"/>
              </a:rPr>
              <a:t>participant,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60" dirty="0">
                <a:solidFill>
                  <a:srgbClr val="333333"/>
                </a:solidFill>
                <a:latin typeface="Gill Sans MT"/>
                <a:cs typeface="Gill Sans MT"/>
              </a:rPr>
              <a:t>FSA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80" dirty="0">
                <a:solidFill>
                  <a:srgbClr val="333333"/>
                </a:solidFill>
                <a:latin typeface="Gill Sans MT"/>
                <a:cs typeface="Gill Sans MT"/>
              </a:rPr>
              <a:t>and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5" dirty="0">
                <a:solidFill>
                  <a:srgbClr val="333333"/>
                </a:solidFill>
                <a:latin typeface="Gill Sans MT"/>
                <a:cs typeface="Gill Sans MT"/>
              </a:rPr>
              <a:t>then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95" dirty="0">
                <a:solidFill>
                  <a:srgbClr val="333333"/>
                </a:solidFill>
                <a:latin typeface="Gill Sans MT"/>
                <a:cs typeface="Gill Sans MT"/>
              </a:rPr>
              <a:t>filed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Enter</a:t>
            </a:r>
            <a:r>
              <a:rPr sz="2600" spc="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into</a:t>
            </a:r>
            <a:r>
              <a:rPr sz="2600" spc="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215" dirty="0">
                <a:solidFill>
                  <a:srgbClr val="333333"/>
                </a:solidFill>
                <a:latin typeface="Gill Sans MT"/>
                <a:cs typeface="Gill Sans MT"/>
              </a:rPr>
              <a:t>PRS</a:t>
            </a:r>
            <a:r>
              <a:rPr sz="2600" spc="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0" dirty="0">
                <a:solidFill>
                  <a:srgbClr val="333333"/>
                </a:solidFill>
                <a:latin typeface="Gill Sans MT"/>
                <a:cs typeface="Gill Sans MT"/>
              </a:rPr>
              <a:t>monthly</a:t>
            </a:r>
            <a:endParaRPr sz="2600">
              <a:latin typeface="Gill Sans MT"/>
              <a:cs typeface="Gill Sans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2080587" y="2994019"/>
            <a:ext cx="4829175" cy="7292975"/>
            <a:chOff x="12080587" y="2994019"/>
            <a:chExt cx="4829175" cy="7292975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80587" y="2994019"/>
              <a:ext cx="4829174" cy="72929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50097" y="6094862"/>
              <a:ext cx="1219199" cy="86677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4565825" y="7736119"/>
              <a:ext cx="1762125" cy="931544"/>
            </a:xfrm>
            <a:custGeom>
              <a:avLst/>
              <a:gdLst/>
              <a:ahLst/>
              <a:cxnLst/>
              <a:rect l="l" t="t" r="r" b="b"/>
              <a:pathLst>
                <a:path w="1762125" h="931545">
                  <a:moveTo>
                    <a:pt x="1021069" y="893617"/>
                  </a:moveTo>
                  <a:lnTo>
                    <a:pt x="891949" y="915836"/>
                  </a:lnTo>
                  <a:lnTo>
                    <a:pt x="827079" y="923134"/>
                  </a:lnTo>
                  <a:lnTo>
                    <a:pt x="805387" y="924289"/>
                  </a:lnTo>
                  <a:lnTo>
                    <a:pt x="783988" y="926683"/>
                  </a:lnTo>
                  <a:lnTo>
                    <a:pt x="698714" y="931048"/>
                  </a:lnTo>
                  <a:lnTo>
                    <a:pt x="594582" y="929638"/>
                  </a:lnTo>
                  <a:lnTo>
                    <a:pt x="494733" y="921047"/>
                  </a:lnTo>
                  <a:lnTo>
                    <a:pt x="456184" y="914794"/>
                  </a:lnTo>
                  <a:lnTo>
                    <a:pt x="437555" y="912846"/>
                  </a:lnTo>
                  <a:lnTo>
                    <a:pt x="418810" y="908340"/>
                  </a:lnTo>
                  <a:lnTo>
                    <a:pt x="382695" y="901668"/>
                  </a:lnTo>
                  <a:lnTo>
                    <a:pt x="364915" y="896995"/>
                  </a:lnTo>
                  <a:lnTo>
                    <a:pt x="313921" y="883863"/>
                  </a:lnTo>
                  <a:lnTo>
                    <a:pt x="281416" y="872704"/>
                  </a:lnTo>
                  <a:lnTo>
                    <a:pt x="265859" y="867650"/>
                  </a:lnTo>
                  <a:lnTo>
                    <a:pt x="250479" y="861276"/>
                  </a:lnTo>
                  <a:lnTo>
                    <a:pt x="235506" y="854832"/>
                  </a:lnTo>
                  <a:lnTo>
                    <a:pt x="221175" y="849566"/>
                  </a:lnTo>
                  <a:lnTo>
                    <a:pt x="207052" y="842976"/>
                  </a:lnTo>
                  <a:lnTo>
                    <a:pt x="193139" y="835060"/>
                  </a:lnTo>
                  <a:lnTo>
                    <a:pt x="179881" y="828321"/>
                  </a:lnTo>
                  <a:lnTo>
                    <a:pt x="167076" y="821504"/>
                  </a:lnTo>
                  <a:lnTo>
                    <a:pt x="154510" y="813357"/>
                  </a:lnTo>
                  <a:lnTo>
                    <a:pt x="142612" y="806384"/>
                  </a:lnTo>
                  <a:lnTo>
                    <a:pt x="130965" y="798079"/>
                  </a:lnTo>
                  <a:lnTo>
                    <a:pt x="119797" y="789692"/>
                  </a:lnTo>
                  <a:lnTo>
                    <a:pt x="109321" y="782474"/>
                  </a:lnTo>
                  <a:lnTo>
                    <a:pt x="99109" y="773922"/>
                  </a:lnTo>
                  <a:lnTo>
                    <a:pt x="89385" y="765286"/>
                  </a:lnTo>
                  <a:lnTo>
                    <a:pt x="80158" y="756564"/>
                  </a:lnTo>
                  <a:lnTo>
                    <a:pt x="71215" y="746505"/>
                  </a:lnTo>
                  <a:lnTo>
                    <a:pt x="62984" y="737612"/>
                  </a:lnTo>
                  <a:lnTo>
                    <a:pt x="55260" y="728632"/>
                  </a:lnTo>
                  <a:lnTo>
                    <a:pt x="48048" y="719564"/>
                  </a:lnTo>
                  <a:lnTo>
                    <a:pt x="41134" y="709156"/>
                  </a:lnTo>
                  <a:lnTo>
                    <a:pt x="34948" y="699911"/>
                  </a:lnTo>
                  <a:lnTo>
                    <a:pt x="14987" y="659531"/>
                  </a:lnTo>
                  <a:lnTo>
                    <a:pt x="3223" y="616452"/>
                  </a:lnTo>
                  <a:lnTo>
                    <a:pt x="0" y="583502"/>
                  </a:lnTo>
                  <a:lnTo>
                    <a:pt x="125" y="573171"/>
                  </a:lnTo>
                  <a:lnTo>
                    <a:pt x="5225" y="527190"/>
                  </a:lnTo>
                  <a:lnTo>
                    <a:pt x="11217" y="505540"/>
                  </a:lnTo>
                  <a:lnTo>
                    <a:pt x="14767" y="493331"/>
                  </a:lnTo>
                  <a:lnTo>
                    <a:pt x="34892" y="448630"/>
                  </a:lnTo>
                  <a:lnTo>
                    <a:pt x="55181" y="414211"/>
                  </a:lnTo>
                  <a:lnTo>
                    <a:pt x="79986" y="380303"/>
                  </a:lnTo>
                  <a:lnTo>
                    <a:pt x="89107" y="368424"/>
                  </a:lnTo>
                  <a:lnTo>
                    <a:pt x="119821" y="336076"/>
                  </a:lnTo>
                  <a:lnTo>
                    <a:pt x="154417" y="303061"/>
                  </a:lnTo>
                  <a:lnTo>
                    <a:pt x="193119" y="271916"/>
                  </a:lnTo>
                  <a:lnTo>
                    <a:pt x="206660" y="260565"/>
                  </a:lnTo>
                  <a:lnTo>
                    <a:pt x="220790" y="250402"/>
                  </a:lnTo>
                  <a:lnTo>
                    <a:pt x="235490" y="241429"/>
                  </a:lnTo>
                  <a:lnTo>
                    <a:pt x="250330" y="231143"/>
                  </a:lnTo>
                  <a:lnTo>
                    <a:pt x="265526" y="220796"/>
                  </a:lnTo>
                  <a:lnTo>
                    <a:pt x="297333" y="202436"/>
                  </a:lnTo>
                  <a:lnTo>
                    <a:pt x="347384" y="174492"/>
                  </a:lnTo>
                  <a:lnTo>
                    <a:pt x="364856" y="166331"/>
                  </a:lnTo>
                  <a:lnTo>
                    <a:pt x="382385" y="156871"/>
                  </a:lnTo>
                  <a:lnTo>
                    <a:pt x="437157" y="131982"/>
                  </a:lnTo>
                  <a:lnTo>
                    <a:pt x="456089" y="124858"/>
                  </a:lnTo>
                  <a:lnTo>
                    <a:pt x="475032" y="116443"/>
                  </a:lnTo>
                  <a:lnTo>
                    <a:pt x="533650" y="94758"/>
                  </a:lnTo>
                  <a:lnTo>
                    <a:pt x="553760" y="88720"/>
                  </a:lnTo>
                  <a:lnTo>
                    <a:pt x="573809" y="81403"/>
                  </a:lnTo>
                  <a:lnTo>
                    <a:pt x="635373" y="63077"/>
                  </a:lnTo>
                  <a:lnTo>
                    <a:pt x="656341" y="58180"/>
                  </a:lnTo>
                  <a:lnTo>
                    <a:pt x="677171" y="52018"/>
                  </a:lnTo>
                  <a:lnTo>
                    <a:pt x="740748" y="37211"/>
                  </a:lnTo>
                  <a:lnTo>
                    <a:pt x="869869" y="14991"/>
                  </a:lnTo>
                  <a:lnTo>
                    <a:pt x="934738" y="7694"/>
                  </a:lnTo>
                  <a:lnTo>
                    <a:pt x="956430" y="6539"/>
                  </a:lnTo>
                  <a:lnTo>
                    <a:pt x="977829" y="4145"/>
                  </a:lnTo>
                  <a:lnTo>
                    <a:pt x="1041977" y="838"/>
                  </a:lnTo>
                  <a:lnTo>
                    <a:pt x="1063318" y="1031"/>
                  </a:lnTo>
                  <a:lnTo>
                    <a:pt x="1084290" y="0"/>
                  </a:lnTo>
                  <a:lnTo>
                    <a:pt x="1146784" y="843"/>
                  </a:lnTo>
                  <a:lnTo>
                    <a:pt x="1167451" y="2441"/>
                  </a:lnTo>
                  <a:lnTo>
                    <a:pt x="1187676" y="2827"/>
                  </a:lnTo>
                  <a:lnTo>
                    <a:pt x="1247617" y="7976"/>
                  </a:lnTo>
                  <a:lnTo>
                    <a:pt x="1267299" y="11032"/>
                  </a:lnTo>
                  <a:lnTo>
                    <a:pt x="1286494" y="12884"/>
                  </a:lnTo>
                  <a:lnTo>
                    <a:pt x="1343008" y="22488"/>
                  </a:lnTo>
                  <a:lnTo>
                    <a:pt x="1379122" y="29160"/>
                  </a:lnTo>
                  <a:lnTo>
                    <a:pt x="1396902" y="33832"/>
                  </a:lnTo>
                  <a:lnTo>
                    <a:pt x="1414327" y="38566"/>
                  </a:lnTo>
                  <a:lnTo>
                    <a:pt x="1431181" y="42109"/>
                  </a:lnTo>
                  <a:lnTo>
                    <a:pt x="1447896" y="46964"/>
                  </a:lnTo>
                  <a:lnTo>
                    <a:pt x="1464452" y="53136"/>
                  </a:lnTo>
                  <a:lnTo>
                    <a:pt x="1480401" y="58123"/>
                  </a:lnTo>
                  <a:lnTo>
                    <a:pt x="1526311" y="75996"/>
                  </a:lnTo>
                  <a:lnTo>
                    <a:pt x="1568678" y="95767"/>
                  </a:lnTo>
                  <a:lnTo>
                    <a:pt x="1607308" y="117470"/>
                  </a:lnTo>
                  <a:lnTo>
                    <a:pt x="1619205" y="124444"/>
                  </a:lnTo>
                  <a:lnTo>
                    <a:pt x="1652711" y="149606"/>
                  </a:lnTo>
                  <a:lnTo>
                    <a:pt x="1681874" y="175515"/>
                  </a:lnTo>
                  <a:lnTo>
                    <a:pt x="1713985" y="212515"/>
                  </a:lnTo>
                  <a:lnTo>
                    <a:pt x="1720683" y="221672"/>
                  </a:lnTo>
                  <a:lnTo>
                    <a:pt x="1742732" y="261692"/>
                  </a:lnTo>
                  <a:lnTo>
                    <a:pt x="1756392" y="303156"/>
                  </a:lnTo>
                  <a:lnTo>
                    <a:pt x="1761818" y="347326"/>
                  </a:lnTo>
                  <a:lnTo>
                    <a:pt x="1761907" y="358909"/>
                  </a:lnTo>
                  <a:lnTo>
                    <a:pt x="1761255" y="369330"/>
                  </a:lnTo>
                  <a:lnTo>
                    <a:pt x="1760296" y="381093"/>
                  </a:lnTo>
                  <a:lnTo>
                    <a:pt x="1758598" y="391695"/>
                  </a:lnTo>
                  <a:lnTo>
                    <a:pt x="1756592" y="403638"/>
                  </a:lnTo>
                  <a:lnTo>
                    <a:pt x="1753852" y="414419"/>
                  </a:lnTo>
                  <a:lnTo>
                    <a:pt x="1750815" y="426540"/>
                  </a:lnTo>
                  <a:lnTo>
                    <a:pt x="1747050" y="437497"/>
                  </a:lnTo>
                  <a:lnTo>
                    <a:pt x="1742771" y="448543"/>
                  </a:lnTo>
                  <a:lnTo>
                    <a:pt x="1737987" y="459675"/>
                  </a:lnTo>
                  <a:lnTo>
                    <a:pt x="1732920" y="472145"/>
                  </a:lnTo>
                  <a:lnTo>
                    <a:pt x="1727140" y="483449"/>
                  </a:lnTo>
                  <a:lnTo>
                    <a:pt x="1720862" y="494839"/>
                  </a:lnTo>
                  <a:lnTo>
                    <a:pt x="1714096" y="506313"/>
                  </a:lnTo>
                  <a:lnTo>
                    <a:pt x="1706636" y="516617"/>
                  </a:lnTo>
                  <a:lnTo>
                    <a:pt x="1698913" y="528255"/>
                  </a:lnTo>
                  <a:lnTo>
                    <a:pt x="1690713" y="539976"/>
                  </a:lnTo>
                  <a:lnTo>
                    <a:pt x="1681831" y="550525"/>
                  </a:lnTo>
                  <a:lnTo>
                    <a:pt x="1672710" y="562404"/>
                  </a:lnTo>
                  <a:lnTo>
                    <a:pt x="1662921" y="573109"/>
                  </a:lnTo>
                  <a:lnTo>
                    <a:pt x="1652678" y="583893"/>
                  </a:lnTo>
                  <a:lnTo>
                    <a:pt x="1642211" y="596003"/>
                  </a:lnTo>
                  <a:lnTo>
                    <a:pt x="1631104" y="606935"/>
                  </a:lnTo>
                  <a:lnTo>
                    <a:pt x="1619357" y="616689"/>
                  </a:lnTo>
                  <a:lnTo>
                    <a:pt x="1607400" y="627767"/>
                  </a:lnTo>
                  <a:lnTo>
                    <a:pt x="1595035" y="638916"/>
                  </a:lnTo>
                  <a:lnTo>
                    <a:pt x="1582062" y="648880"/>
                  </a:lnTo>
                  <a:lnTo>
                    <a:pt x="1568913" y="660163"/>
                  </a:lnTo>
                  <a:lnTo>
                    <a:pt x="1555157" y="670263"/>
                  </a:lnTo>
                  <a:lnTo>
                    <a:pt x="1541027" y="680426"/>
                  </a:lnTo>
                  <a:lnTo>
                    <a:pt x="1526542" y="690651"/>
                  </a:lnTo>
                  <a:lnTo>
                    <a:pt x="1511487" y="699685"/>
                  </a:lnTo>
                  <a:lnTo>
                    <a:pt x="1496292" y="710032"/>
                  </a:lnTo>
                  <a:lnTo>
                    <a:pt x="1464485" y="728392"/>
                  </a:lnTo>
                  <a:lnTo>
                    <a:pt x="1448324" y="738905"/>
                  </a:lnTo>
                  <a:lnTo>
                    <a:pt x="1431417" y="746969"/>
                  </a:lnTo>
                  <a:lnTo>
                    <a:pt x="1397176" y="765749"/>
                  </a:lnTo>
                  <a:lnTo>
                    <a:pt x="1305943" y="807222"/>
                  </a:lnTo>
                  <a:lnTo>
                    <a:pt x="1208272" y="843360"/>
                  </a:lnTo>
                  <a:lnTo>
                    <a:pt x="1126444" y="867751"/>
                  </a:lnTo>
                  <a:lnTo>
                    <a:pt x="1105476" y="872648"/>
                  </a:lnTo>
                  <a:lnTo>
                    <a:pt x="1084646" y="878810"/>
                  </a:lnTo>
                  <a:lnTo>
                    <a:pt x="1021069" y="893617"/>
                  </a:lnTo>
                  <a:close/>
                </a:path>
                <a:path w="1762125" h="931545">
                  <a:moveTo>
                    <a:pt x="978270" y="902270"/>
                  </a:moveTo>
                  <a:lnTo>
                    <a:pt x="935178" y="909686"/>
                  </a:lnTo>
                  <a:lnTo>
                    <a:pt x="913443" y="912138"/>
                  </a:lnTo>
                  <a:lnTo>
                    <a:pt x="999575" y="897315"/>
                  </a:lnTo>
                  <a:lnTo>
                    <a:pt x="978270" y="902270"/>
                  </a:lnTo>
                  <a:close/>
                </a:path>
              </a:pathLst>
            </a:custGeom>
            <a:solidFill>
              <a:srgbClr val="2952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4231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Trebuchet MS"/>
                <a:cs typeface="Trebuchet MS"/>
              </a:rPr>
              <a:t>Section</a:t>
            </a:r>
            <a:r>
              <a:rPr spc="-1019" dirty="0">
                <a:latin typeface="Trebuchet MS"/>
                <a:cs typeface="Trebuchet MS"/>
              </a:rPr>
              <a:t> </a:t>
            </a:r>
            <a:r>
              <a:rPr spc="-20" dirty="0">
                <a:latin typeface="Trebuchet MS"/>
                <a:cs typeface="Trebuchet MS"/>
              </a:rPr>
              <a:t>C:</a:t>
            </a:r>
            <a:r>
              <a:rPr spc="-1019" dirty="0">
                <a:latin typeface="Trebuchet MS"/>
                <a:cs typeface="Trebuchet MS"/>
              </a:rPr>
              <a:t> </a:t>
            </a:r>
            <a:r>
              <a:rPr spc="50" dirty="0">
                <a:latin typeface="Trebuchet MS"/>
                <a:cs typeface="Trebuchet MS"/>
              </a:rPr>
              <a:t>Establishment</a:t>
            </a:r>
            <a:r>
              <a:rPr spc="-1015" dirty="0">
                <a:latin typeface="Trebuchet MS"/>
                <a:cs typeface="Trebuchet MS"/>
              </a:rPr>
              <a:t> </a:t>
            </a:r>
            <a:r>
              <a:rPr spc="-10" dirty="0">
                <a:latin typeface="Trebuchet MS"/>
                <a:cs typeface="Trebuchet MS"/>
              </a:rPr>
              <a:t>Reviews</a:t>
            </a:r>
          </a:p>
        </p:txBody>
      </p:sp>
      <p:sp>
        <p:nvSpPr>
          <p:cNvPr id="15" name="object 15"/>
          <p:cNvSpPr txBox="1"/>
          <p:nvPr/>
        </p:nvSpPr>
        <p:spPr>
          <a:xfrm rot="20820000">
            <a:off x="14774377" y="8038167"/>
            <a:ext cx="1218113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70"/>
              </a:lnSpc>
            </a:pPr>
            <a:r>
              <a:rPr sz="1400" b="1" spc="-10" dirty="0">
                <a:solidFill>
                  <a:srgbClr val="FEFFFE"/>
                </a:solidFill>
                <a:latin typeface="Trebuchet MS"/>
                <a:cs typeface="Trebuchet MS"/>
              </a:rPr>
              <a:t>CLEA</a:t>
            </a:r>
            <a:r>
              <a:rPr sz="2100" b="1" spc="-15" baseline="1984" dirty="0">
                <a:solidFill>
                  <a:srgbClr val="FEFFFE"/>
                </a:solidFill>
                <a:latin typeface="Trebuchet MS"/>
                <a:cs typeface="Trebuchet MS"/>
              </a:rPr>
              <a:t>N</a:t>
            </a:r>
            <a:r>
              <a:rPr sz="2100" b="1" spc="-367" baseline="1984" dirty="0">
                <a:solidFill>
                  <a:srgbClr val="FEFFFE"/>
                </a:solidFill>
                <a:latin typeface="Trebuchet MS"/>
                <a:cs typeface="Trebuchet MS"/>
              </a:rPr>
              <a:t> </a:t>
            </a:r>
            <a:r>
              <a:rPr sz="2100" b="1" spc="-30" baseline="1984" dirty="0">
                <a:solidFill>
                  <a:srgbClr val="FEFFFE"/>
                </a:solidFill>
                <a:latin typeface="Trebuchet MS"/>
                <a:cs typeface="Trebuchet MS"/>
              </a:rPr>
              <a:t>WATER</a:t>
            </a:r>
            <a:r>
              <a:rPr sz="2100" b="1" spc="-30" baseline="3968" dirty="0">
                <a:solidFill>
                  <a:srgbClr val="FEFFFE"/>
                </a:solidFill>
                <a:latin typeface="Trebuchet MS"/>
                <a:cs typeface="Trebuchet MS"/>
              </a:rPr>
              <a:t>,</a:t>
            </a:r>
            <a:endParaRPr sz="2100" baseline="3968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 rot="20820000">
            <a:off x="14818380" y="8217193"/>
            <a:ext cx="127151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70"/>
              </a:lnSpc>
            </a:pPr>
            <a:r>
              <a:rPr sz="1400" b="1" spc="-75" dirty="0">
                <a:solidFill>
                  <a:srgbClr val="FEFFFE"/>
                </a:solidFill>
                <a:latin typeface="Trebuchet MS"/>
                <a:cs typeface="Trebuchet MS"/>
              </a:rPr>
              <a:t>HEAL</a:t>
            </a:r>
            <a:r>
              <a:rPr sz="2100" b="1" spc="-112" baseline="1984" dirty="0">
                <a:solidFill>
                  <a:srgbClr val="FEFFFE"/>
                </a:solidFill>
                <a:latin typeface="Trebuchet MS"/>
                <a:cs typeface="Trebuchet MS"/>
              </a:rPr>
              <a:t>THY</a:t>
            </a:r>
            <a:r>
              <a:rPr sz="2100" b="1" spc="-270" baseline="1984" dirty="0">
                <a:solidFill>
                  <a:srgbClr val="FEFFFE"/>
                </a:solidFill>
                <a:latin typeface="Trebuchet MS"/>
                <a:cs typeface="Trebuchet MS"/>
              </a:rPr>
              <a:t> </a:t>
            </a:r>
            <a:r>
              <a:rPr sz="2100" b="1" spc="-15" baseline="1984" dirty="0">
                <a:solidFill>
                  <a:srgbClr val="FEFFFE"/>
                </a:solidFill>
                <a:latin typeface="Trebuchet MS"/>
                <a:cs typeface="Trebuchet MS"/>
              </a:rPr>
              <a:t>SOILS</a:t>
            </a:r>
            <a:r>
              <a:rPr sz="2100" b="1" spc="-15" baseline="3968" dirty="0">
                <a:solidFill>
                  <a:srgbClr val="FEFFFE"/>
                </a:solidFill>
                <a:latin typeface="Trebuchet MS"/>
                <a:cs typeface="Trebuchet MS"/>
              </a:rPr>
              <a:t>.</a:t>
            </a:r>
            <a:endParaRPr sz="2100" baseline="3968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2641" y="2959247"/>
            <a:ext cx="128221" cy="12798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419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5" dirty="0"/>
              <a:t>Section</a:t>
            </a:r>
            <a:r>
              <a:rPr spc="-880" dirty="0"/>
              <a:t> </a:t>
            </a:r>
            <a:r>
              <a:rPr spc="-180" dirty="0"/>
              <a:t>D:</a:t>
            </a:r>
            <a:r>
              <a:rPr spc="-875" dirty="0"/>
              <a:t> </a:t>
            </a:r>
            <a:r>
              <a:rPr spc="-170" dirty="0"/>
              <a:t>Maintenance</a:t>
            </a:r>
            <a:r>
              <a:rPr spc="-880" dirty="0"/>
              <a:t> </a:t>
            </a:r>
            <a:r>
              <a:rPr spc="-10" dirty="0"/>
              <a:t>Reviews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32032" y="4632788"/>
            <a:ext cx="104775" cy="1047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32032" y="5547188"/>
            <a:ext cx="104775" cy="1047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32032" y="6004388"/>
            <a:ext cx="104775" cy="1047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32032" y="6461588"/>
            <a:ext cx="104775" cy="1047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89244" y="6914026"/>
            <a:ext cx="114299" cy="1142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32032" y="7375989"/>
            <a:ext cx="104775" cy="10477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685288" y="4381316"/>
            <a:ext cx="7597140" cy="322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70" marR="518159" indent="-14604">
              <a:lnSpc>
                <a:spcPct val="115399"/>
              </a:lnSpc>
              <a:spcBef>
                <a:spcPts val="100"/>
              </a:spcBef>
            </a:pPr>
            <a:r>
              <a:rPr sz="2600" b="1" dirty="0">
                <a:solidFill>
                  <a:srgbClr val="333333"/>
                </a:solidFill>
                <a:latin typeface="Trebuchet MS"/>
                <a:cs typeface="Trebuchet MS"/>
              </a:rPr>
              <a:t>100%</a:t>
            </a:r>
            <a:r>
              <a:rPr sz="2600" b="1" spc="-17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600" b="1" spc="-10" dirty="0">
                <a:solidFill>
                  <a:srgbClr val="333333"/>
                </a:solidFill>
                <a:latin typeface="Trebuchet MS"/>
                <a:cs typeface="Trebuchet MS"/>
              </a:rPr>
              <a:t>of</a:t>
            </a:r>
            <a:r>
              <a:rPr sz="2600" b="1" spc="-15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600" b="1" spc="-70" dirty="0">
                <a:solidFill>
                  <a:srgbClr val="333333"/>
                </a:solidFill>
                <a:latin typeface="Trebuchet MS"/>
                <a:cs typeface="Trebuchet MS"/>
              </a:rPr>
              <a:t>active</a:t>
            </a:r>
            <a:r>
              <a:rPr sz="2600" b="1" spc="-14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600" b="1" spc="-45" dirty="0">
                <a:solidFill>
                  <a:srgbClr val="333333"/>
                </a:solidFill>
                <a:latin typeface="Trebuchet MS"/>
                <a:cs typeface="Trebuchet MS"/>
              </a:rPr>
              <a:t>contracts</a:t>
            </a:r>
            <a:r>
              <a:rPr sz="2600" b="1" spc="-15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600" b="1" spc="-10" dirty="0">
                <a:solidFill>
                  <a:srgbClr val="333333"/>
                </a:solidFill>
                <a:latin typeface="Trebuchet MS"/>
                <a:cs typeface="Trebuchet MS"/>
              </a:rPr>
              <a:t>At</a:t>
            </a:r>
            <a:r>
              <a:rPr sz="2600" b="1" spc="-15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600" b="1" spc="-25" dirty="0">
                <a:solidFill>
                  <a:srgbClr val="333333"/>
                </a:solidFill>
                <a:latin typeface="Trebuchet MS"/>
                <a:cs typeface="Trebuchet MS"/>
              </a:rPr>
              <a:t>least</a:t>
            </a:r>
            <a:r>
              <a:rPr sz="2600" b="1" spc="-15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600" b="1" spc="-25" dirty="0">
                <a:solidFill>
                  <a:srgbClr val="333333"/>
                </a:solidFill>
                <a:latin typeface="Trebuchet MS"/>
                <a:cs typeface="Trebuchet MS"/>
              </a:rPr>
              <a:t>12-</a:t>
            </a:r>
            <a:r>
              <a:rPr sz="2600" b="1" spc="-50" dirty="0">
                <a:solidFill>
                  <a:srgbClr val="333333"/>
                </a:solidFill>
                <a:latin typeface="Trebuchet MS"/>
                <a:cs typeface="Trebuchet MS"/>
              </a:rPr>
              <a:t>24</a:t>
            </a:r>
            <a:r>
              <a:rPr sz="2600" b="1" spc="-14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600" b="1" spc="-10" dirty="0">
                <a:solidFill>
                  <a:srgbClr val="333333"/>
                </a:solidFill>
                <a:latin typeface="Trebuchet MS"/>
                <a:cs typeface="Trebuchet MS"/>
              </a:rPr>
              <a:t>months </a:t>
            </a:r>
            <a:r>
              <a:rPr sz="2600" b="1" spc="-90" dirty="0">
                <a:solidFill>
                  <a:srgbClr val="333333"/>
                </a:solidFill>
                <a:latin typeface="Trebuchet MS"/>
                <a:cs typeface="Trebuchet MS"/>
              </a:rPr>
              <a:t>before</a:t>
            </a:r>
            <a:r>
              <a:rPr sz="2600" b="1" spc="-105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600" b="1" spc="-45" dirty="0">
                <a:solidFill>
                  <a:srgbClr val="333333"/>
                </a:solidFill>
                <a:latin typeface="Trebuchet MS"/>
                <a:cs typeface="Trebuchet MS"/>
              </a:rPr>
              <a:t>contracts</a:t>
            </a:r>
            <a:r>
              <a:rPr sz="2600" b="1" spc="-100" dirty="0">
                <a:solidFill>
                  <a:srgbClr val="333333"/>
                </a:solidFill>
                <a:latin typeface="Trebuchet MS"/>
                <a:cs typeface="Trebuchet MS"/>
              </a:rPr>
              <a:t> </a:t>
            </a:r>
            <a:r>
              <a:rPr sz="2600" b="1" spc="-10" dirty="0">
                <a:solidFill>
                  <a:srgbClr val="333333"/>
                </a:solidFill>
                <a:latin typeface="Trebuchet MS"/>
                <a:cs typeface="Trebuchet MS"/>
              </a:rPr>
              <a:t>expiration</a:t>
            </a:r>
            <a:endParaRPr sz="26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600" spc="120" dirty="0">
                <a:solidFill>
                  <a:srgbClr val="333333"/>
                </a:solidFill>
                <a:latin typeface="Gill Sans MT"/>
                <a:cs typeface="Gill Sans MT"/>
              </a:rPr>
              <a:t>Site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5" dirty="0">
                <a:solidFill>
                  <a:srgbClr val="333333"/>
                </a:solidFill>
                <a:latin typeface="Gill Sans MT"/>
                <a:cs typeface="Gill Sans MT"/>
              </a:rPr>
              <a:t>visit</a:t>
            </a:r>
            <a:endParaRPr sz="2600">
              <a:latin typeface="Gill Sans MT"/>
              <a:cs typeface="Gill Sans MT"/>
            </a:endParaRPr>
          </a:p>
          <a:p>
            <a:pPr marL="12700" marR="5080">
              <a:lnSpc>
                <a:spcPct val="115399"/>
              </a:lnSpc>
            </a:pPr>
            <a:r>
              <a:rPr sz="2600" spc="65" dirty="0">
                <a:solidFill>
                  <a:srgbClr val="333333"/>
                </a:solidFill>
                <a:latin typeface="Gill Sans MT"/>
                <a:cs typeface="Gill Sans MT"/>
              </a:rPr>
              <a:t>Complete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75" dirty="0">
                <a:solidFill>
                  <a:srgbClr val="333333"/>
                </a:solidFill>
                <a:latin typeface="Gill Sans MT"/>
                <a:cs typeface="Gill Sans MT"/>
              </a:rPr>
              <a:t>the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-35" dirty="0">
                <a:solidFill>
                  <a:srgbClr val="333333"/>
                </a:solidFill>
                <a:latin typeface="Gill Sans MT"/>
                <a:cs typeface="Gill Sans MT"/>
              </a:rPr>
              <a:t>NRCS-</a:t>
            </a:r>
            <a:r>
              <a:rPr sz="2600" spc="60" dirty="0">
                <a:solidFill>
                  <a:srgbClr val="333333"/>
                </a:solidFill>
                <a:latin typeface="Gill Sans MT"/>
                <a:cs typeface="Gill Sans MT"/>
              </a:rPr>
              <a:t>LTP-</a:t>
            </a:r>
            <a:r>
              <a:rPr sz="2600" spc="150" dirty="0">
                <a:solidFill>
                  <a:srgbClr val="333333"/>
                </a:solidFill>
                <a:latin typeface="Gill Sans MT"/>
                <a:cs typeface="Gill Sans MT"/>
              </a:rPr>
              <a:t>13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to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75" dirty="0">
                <a:solidFill>
                  <a:srgbClr val="333333"/>
                </a:solidFill>
                <a:latin typeface="Gill Sans MT"/>
                <a:cs typeface="Gill Sans MT"/>
              </a:rPr>
              <a:t>certify</a:t>
            </a:r>
            <a:r>
              <a:rPr sz="2600" spc="-5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35" dirty="0">
                <a:solidFill>
                  <a:srgbClr val="333333"/>
                </a:solidFill>
                <a:latin typeface="Gill Sans MT"/>
                <a:cs typeface="Gill Sans MT"/>
              </a:rPr>
              <a:t>establishment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Obtain</a:t>
            </a:r>
            <a:r>
              <a:rPr sz="2600" spc="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5" dirty="0">
                <a:solidFill>
                  <a:srgbClr val="333333"/>
                </a:solidFill>
                <a:latin typeface="Gill Sans MT"/>
                <a:cs typeface="Gill Sans MT"/>
              </a:rPr>
              <a:t>landowner</a:t>
            </a:r>
            <a:r>
              <a:rPr sz="2600" spc="5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40" dirty="0">
                <a:solidFill>
                  <a:srgbClr val="333333"/>
                </a:solidFill>
                <a:latin typeface="Gill Sans MT"/>
                <a:cs typeface="Gill Sans MT"/>
              </a:rPr>
              <a:t>signatures</a:t>
            </a:r>
            <a:endParaRPr sz="2600">
              <a:latin typeface="Gill Sans MT"/>
              <a:cs typeface="Gill Sans MT"/>
            </a:endParaRPr>
          </a:p>
          <a:p>
            <a:pPr marL="12700" marR="1154430" indent="561340">
              <a:lnSpc>
                <a:spcPct val="115399"/>
              </a:lnSpc>
            </a:pPr>
            <a:r>
              <a:rPr sz="2600" spc="85" dirty="0">
                <a:solidFill>
                  <a:srgbClr val="333333"/>
                </a:solidFill>
                <a:latin typeface="Gill Sans MT"/>
                <a:cs typeface="Gill Sans MT"/>
              </a:rPr>
              <a:t>Copies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to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5" dirty="0">
                <a:solidFill>
                  <a:srgbClr val="333333"/>
                </a:solidFill>
                <a:latin typeface="Gill Sans MT"/>
                <a:cs typeface="Gill Sans MT"/>
              </a:rPr>
              <a:t>participant,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60" dirty="0">
                <a:solidFill>
                  <a:srgbClr val="333333"/>
                </a:solidFill>
                <a:latin typeface="Gill Sans MT"/>
                <a:cs typeface="Gill Sans MT"/>
              </a:rPr>
              <a:t>FSA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80" dirty="0">
                <a:solidFill>
                  <a:srgbClr val="333333"/>
                </a:solidFill>
                <a:latin typeface="Gill Sans MT"/>
                <a:cs typeface="Gill Sans MT"/>
              </a:rPr>
              <a:t>and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5" dirty="0">
                <a:solidFill>
                  <a:srgbClr val="333333"/>
                </a:solidFill>
                <a:latin typeface="Gill Sans MT"/>
                <a:cs typeface="Gill Sans MT"/>
              </a:rPr>
              <a:t>then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95" dirty="0">
                <a:solidFill>
                  <a:srgbClr val="333333"/>
                </a:solidFill>
                <a:latin typeface="Gill Sans MT"/>
                <a:cs typeface="Gill Sans MT"/>
              </a:rPr>
              <a:t>filed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Enter</a:t>
            </a:r>
            <a:r>
              <a:rPr sz="2600" spc="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into</a:t>
            </a:r>
            <a:r>
              <a:rPr sz="2600" spc="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215" dirty="0">
                <a:solidFill>
                  <a:srgbClr val="333333"/>
                </a:solidFill>
                <a:latin typeface="Gill Sans MT"/>
                <a:cs typeface="Gill Sans MT"/>
              </a:rPr>
              <a:t>PRS</a:t>
            </a:r>
            <a:r>
              <a:rPr sz="2600" spc="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0" dirty="0">
                <a:solidFill>
                  <a:srgbClr val="333333"/>
                </a:solidFill>
                <a:latin typeface="Gill Sans MT"/>
                <a:cs typeface="Gill Sans MT"/>
              </a:rPr>
              <a:t>monthly</a:t>
            </a:r>
            <a:endParaRPr sz="2600">
              <a:latin typeface="Gill Sans MT"/>
              <a:cs typeface="Gill Sans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571115" y="4290490"/>
            <a:ext cx="6686550" cy="5996940"/>
            <a:chOff x="10571115" y="4290490"/>
            <a:chExt cx="6686550" cy="599694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71115" y="4290490"/>
              <a:ext cx="6686549" cy="599650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925799" y="7332704"/>
              <a:ext cx="800099" cy="5714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8" y="1"/>
            <a:ext cx="18287365" cy="10287000"/>
            <a:chOff x="258" y="1"/>
            <a:chExt cx="1828736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2641" y="2959247"/>
              <a:ext cx="128221" cy="12798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17059" y="2650334"/>
              <a:ext cx="5838824" cy="763666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419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5" dirty="0"/>
              <a:t>Section</a:t>
            </a:r>
            <a:r>
              <a:rPr spc="-880" dirty="0"/>
              <a:t> </a:t>
            </a:r>
            <a:r>
              <a:rPr spc="-195" dirty="0"/>
              <a:t>E:</a:t>
            </a:r>
            <a:r>
              <a:rPr spc="-880" dirty="0"/>
              <a:t> </a:t>
            </a:r>
            <a:r>
              <a:rPr spc="-165" dirty="0"/>
              <a:t>Practice</a:t>
            </a:r>
            <a:r>
              <a:rPr spc="-875" dirty="0"/>
              <a:t> </a:t>
            </a:r>
            <a:r>
              <a:rPr spc="-85" dirty="0"/>
              <a:t>Applications</a:t>
            </a: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48553" y="4632789"/>
            <a:ext cx="104775" cy="1047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05766" y="5085226"/>
            <a:ext cx="114299" cy="1142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05766" y="5542426"/>
            <a:ext cx="114299" cy="1142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05766" y="5999626"/>
            <a:ext cx="114299" cy="1142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005766" y="6456826"/>
            <a:ext cx="114299" cy="11429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701809" y="4381316"/>
            <a:ext cx="8707120" cy="459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4040" marR="1478915" indent="-561975">
              <a:lnSpc>
                <a:spcPct val="115399"/>
              </a:lnSpc>
              <a:spcBef>
                <a:spcPts val="100"/>
              </a:spcBef>
            </a:pPr>
            <a:r>
              <a:rPr sz="2600" spc="125" dirty="0">
                <a:solidFill>
                  <a:srgbClr val="333333"/>
                </a:solidFill>
                <a:latin typeface="Gill Sans MT"/>
                <a:cs typeface="Gill Sans MT"/>
              </a:rPr>
              <a:t>Practice</a:t>
            </a:r>
            <a:r>
              <a:rPr sz="26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25" dirty="0">
                <a:solidFill>
                  <a:srgbClr val="333333"/>
                </a:solidFill>
                <a:latin typeface="Gill Sans MT"/>
                <a:cs typeface="Gill Sans MT"/>
              </a:rPr>
              <a:t>application</a:t>
            </a:r>
            <a:r>
              <a:rPr sz="2600" spc="-4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40" dirty="0">
                <a:solidFill>
                  <a:srgbClr val="333333"/>
                </a:solidFill>
                <a:latin typeface="Gill Sans MT"/>
                <a:cs typeface="Gill Sans MT"/>
              </a:rPr>
              <a:t>includes</a:t>
            </a:r>
            <a:r>
              <a:rPr sz="2600" spc="-4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5" dirty="0">
                <a:solidFill>
                  <a:srgbClr val="333333"/>
                </a:solidFill>
                <a:latin typeface="Gill Sans MT"/>
                <a:cs typeface="Gill Sans MT"/>
              </a:rPr>
              <a:t>but</a:t>
            </a:r>
            <a:r>
              <a:rPr sz="2600" spc="-4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95" dirty="0">
                <a:solidFill>
                  <a:srgbClr val="333333"/>
                </a:solidFill>
                <a:latin typeface="Gill Sans MT"/>
                <a:cs typeface="Gill Sans MT"/>
              </a:rPr>
              <a:t>is</a:t>
            </a:r>
            <a:r>
              <a:rPr sz="26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not</a:t>
            </a:r>
            <a:r>
              <a:rPr sz="2600" spc="-4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90" dirty="0">
                <a:solidFill>
                  <a:srgbClr val="333333"/>
                </a:solidFill>
                <a:latin typeface="Gill Sans MT"/>
                <a:cs typeface="Gill Sans MT"/>
              </a:rPr>
              <a:t>limited</a:t>
            </a:r>
            <a:r>
              <a:rPr sz="2600" spc="-4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-25" dirty="0">
                <a:solidFill>
                  <a:srgbClr val="333333"/>
                </a:solidFill>
                <a:latin typeface="Gill Sans MT"/>
                <a:cs typeface="Gill Sans MT"/>
              </a:rPr>
              <a:t>to: </a:t>
            </a:r>
            <a:r>
              <a:rPr sz="2600" spc="110" dirty="0">
                <a:solidFill>
                  <a:srgbClr val="333333"/>
                </a:solidFill>
                <a:latin typeface="Gill Sans MT"/>
                <a:cs typeface="Gill Sans MT"/>
              </a:rPr>
              <a:t>Field</a:t>
            </a:r>
            <a:r>
              <a:rPr sz="2600" spc="-7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25" dirty="0">
                <a:solidFill>
                  <a:srgbClr val="333333"/>
                </a:solidFill>
                <a:latin typeface="Gill Sans MT"/>
                <a:cs typeface="Gill Sans MT"/>
              </a:rPr>
              <a:t>investigations</a:t>
            </a:r>
            <a:endParaRPr sz="2600">
              <a:latin typeface="Gill Sans MT"/>
              <a:cs typeface="Gill Sans MT"/>
            </a:endParaRPr>
          </a:p>
          <a:p>
            <a:pPr marL="574040">
              <a:lnSpc>
                <a:spcPct val="100000"/>
              </a:lnSpc>
              <a:spcBef>
                <a:spcPts val="480"/>
              </a:spcBef>
            </a:pPr>
            <a:r>
              <a:rPr sz="2600" spc="105" dirty="0">
                <a:solidFill>
                  <a:srgbClr val="333333"/>
                </a:solidFill>
                <a:latin typeface="Gill Sans MT"/>
                <a:cs typeface="Gill Sans MT"/>
              </a:rPr>
              <a:t>Topographic</a:t>
            </a:r>
            <a:r>
              <a:rPr sz="2600" spc="-3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90" dirty="0">
                <a:solidFill>
                  <a:srgbClr val="333333"/>
                </a:solidFill>
                <a:latin typeface="Gill Sans MT"/>
                <a:cs typeface="Gill Sans MT"/>
              </a:rPr>
              <a:t>survey</a:t>
            </a:r>
            <a:endParaRPr sz="2600">
              <a:latin typeface="Gill Sans MT"/>
              <a:cs typeface="Gill Sans MT"/>
            </a:endParaRPr>
          </a:p>
          <a:p>
            <a:pPr marL="574040">
              <a:lnSpc>
                <a:spcPct val="100000"/>
              </a:lnSpc>
              <a:spcBef>
                <a:spcPts val="480"/>
              </a:spcBef>
            </a:pPr>
            <a:r>
              <a:rPr sz="2600" spc="125" dirty="0">
                <a:solidFill>
                  <a:srgbClr val="333333"/>
                </a:solidFill>
                <a:latin typeface="Gill Sans MT"/>
                <a:cs typeface="Gill Sans MT"/>
              </a:rPr>
              <a:t>Practice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95" dirty="0">
                <a:solidFill>
                  <a:srgbClr val="333333"/>
                </a:solidFill>
                <a:latin typeface="Gill Sans MT"/>
                <a:cs typeface="Gill Sans MT"/>
              </a:rPr>
              <a:t>analysis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80" dirty="0">
                <a:solidFill>
                  <a:srgbClr val="333333"/>
                </a:solidFill>
                <a:latin typeface="Gill Sans MT"/>
                <a:cs typeface="Gill Sans MT"/>
              </a:rPr>
              <a:t>and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45" dirty="0">
                <a:solidFill>
                  <a:srgbClr val="333333"/>
                </a:solidFill>
                <a:latin typeface="Gill Sans MT"/>
                <a:cs typeface="Gill Sans MT"/>
              </a:rPr>
              <a:t>design,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5" dirty="0">
                <a:solidFill>
                  <a:srgbClr val="333333"/>
                </a:solidFill>
                <a:latin typeface="Gill Sans MT"/>
                <a:cs typeface="Gill Sans MT"/>
              </a:rPr>
              <a:t>layout</a:t>
            </a:r>
            <a:endParaRPr sz="2600">
              <a:latin typeface="Gill Sans MT"/>
              <a:cs typeface="Gill Sans MT"/>
            </a:endParaRPr>
          </a:p>
          <a:p>
            <a:pPr marL="574040" marR="5080">
              <a:lnSpc>
                <a:spcPct val="115399"/>
              </a:lnSpc>
            </a:pPr>
            <a:r>
              <a:rPr sz="2600" spc="70" dirty="0">
                <a:solidFill>
                  <a:srgbClr val="333333"/>
                </a:solidFill>
                <a:latin typeface="Gill Sans MT"/>
                <a:cs typeface="Gill Sans MT"/>
              </a:rPr>
              <a:t>Conservation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Cover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0" dirty="0">
                <a:solidFill>
                  <a:srgbClr val="333333"/>
                </a:solidFill>
                <a:latin typeface="Gill Sans MT"/>
                <a:cs typeface="Gill Sans MT"/>
              </a:rPr>
              <a:t>(327),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10" dirty="0">
                <a:solidFill>
                  <a:srgbClr val="333333"/>
                </a:solidFill>
                <a:latin typeface="Gill Sans MT"/>
                <a:cs typeface="Gill Sans MT"/>
              </a:rPr>
              <a:t>Field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Border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0" dirty="0">
                <a:solidFill>
                  <a:srgbClr val="333333"/>
                </a:solidFill>
                <a:latin typeface="Gill Sans MT"/>
                <a:cs typeface="Gill Sans MT"/>
              </a:rPr>
              <a:t>(386),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-10" dirty="0">
                <a:solidFill>
                  <a:srgbClr val="333333"/>
                </a:solidFill>
                <a:latin typeface="Gill Sans MT"/>
                <a:cs typeface="Gill Sans MT"/>
              </a:rPr>
              <a:t>Filter </a:t>
            </a:r>
            <a:r>
              <a:rPr sz="2600" spc="114" dirty="0">
                <a:solidFill>
                  <a:srgbClr val="333333"/>
                </a:solidFill>
                <a:latin typeface="Gill Sans MT"/>
                <a:cs typeface="Gill Sans MT"/>
              </a:rPr>
              <a:t>Strips</a:t>
            </a:r>
            <a:r>
              <a:rPr sz="2600" spc="-1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0" dirty="0">
                <a:solidFill>
                  <a:srgbClr val="333333"/>
                </a:solidFill>
                <a:latin typeface="Gill Sans MT"/>
                <a:cs typeface="Gill Sans MT"/>
              </a:rPr>
              <a:t>(393),</a:t>
            </a:r>
            <a:r>
              <a:rPr sz="2600" spc="-1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Grade</a:t>
            </a:r>
            <a:r>
              <a:rPr sz="2600" spc="-1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20" dirty="0">
                <a:solidFill>
                  <a:srgbClr val="333333"/>
                </a:solidFill>
                <a:latin typeface="Gill Sans MT"/>
                <a:cs typeface="Gill Sans MT"/>
              </a:rPr>
              <a:t>Stabilization</a:t>
            </a:r>
            <a:r>
              <a:rPr sz="2600" spc="-1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5" dirty="0">
                <a:solidFill>
                  <a:srgbClr val="333333"/>
                </a:solidFill>
                <a:latin typeface="Gill Sans MT"/>
                <a:cs typeface="Gill Sans MT"/>
              </a:rPr>
              <a:t>Structures</a:t>
            </a:r>
            <a:r>
              <a:rPr sz="2600" spc="-1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70" dirty="0">
                <a:solidFill>
                  <a:srgbClr val="333333"/>
                </a:solidFill>
                <a:latin typeface="Gill Sans MT"/>
                <a:cs typeface="Gill Sans MT"/>
              </a:rPr>
              <a:t>(410), </a:t>
            </a:r>
            <a:r>
              <a:rPr sz="2600" spc="100" dirty="0">
                <a:solidFill>
                  <a:srgbClr val="333333"/>
                </a:solidFill>
                <a:latin typeface="Gill Sans MT"/>
                <a:cs typeface="Gill Sans MT"/>
              </a:rPr>
              <a:t>Riparian</a:t>
            </a:r>
            <a:r>
              <a:rPr sz="2600" spc="-7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5" dirty="0">
                <a:solidFill>
                  <a:srgbClr val="333333"/>
                </a:solidFill>
                <a:latin typeface="Gill Sans MT"/>
                <a:cs typeface="Gill Sans MT"/>
              </a:rPr>
              <a:t>Forest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50" dirty="0">
                <a:solidFill>
                  <a:srgbClr val="333333"/>
                </a:solidFill>
                <a:latin typeface="Gill Sans MT"/>
                <a:cs typeface="Gill Sans MT"/>
              </a:rPr>
              <a:t>Buffers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0" dirty="0">
                <a:solidFill>
                  <a:srgbClr val="333333"/>
                </a:solidFill>
                <a:latin typeface="Gill Sans MT"/>
                <a:cs typeface="Gill Sans MT"/>
              </a:rPr>
              <a:t>(391),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60" dirty="0">
                <a:solidFill>
                  <a:srgbClr val="333333"/>
                </a:solidFill>
                <a:latin typeface="Gill Sans MT"/>
                <a:cs typeface="Gill Sans MT"/>
              </a:rPr>
              <a:t>Windbreak/Shelterbelt </a:t>
            </a:r>
            <a:r>
              <a:rPr sz="2600" spc="80" dirty="0">
                <a:solidFill>
                  <a:srgbClr val="333333"/>
                </a:solidFill>
                <a:latin typeface="Gill Sans MT"/>
                <a:cs typeface="Gill Sans MT"/>
              </a:rPr>
              <a:t>(380),</a:t>
            </a:r>
            <a:r>
              <a:rPr sz="2600" spc="-7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35" dirty="0">
                <a:solidFill>
                  <a:srgbClr val="333333"/>
                </a:solidFill>
                <a:latin typeface="Gill Sans MT"/>
                <a:cs typeface="Gill Sans MT"/>
              </a:rPr>
              <a:t>Shallow</a:t>
            </a:r>
            <a:r>
              <a:rPr sz="2600" spc="-7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-20" dirty="0">
                <a:solidFill>
                  <a:srgbClr val="333333"/>
                </a:solidFill>
                <a:latin typeface="Gill Sans MT"/>
                <a:cs typeface="Gill Sans MT"/>
              </a:rPr>
              <a:t>Water</a:t>
            </a:r>
            <a:r>
              <a:rPr sz="2600" spc="-7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85" dirty="0">
                <a:solidFill>
                  <a:srgbClr val="333333"/>
                </a:solidFill>
                <a:latin typeface="Gill Sans MT"/>
                <a:cs typeface="Gill Sans MT"/>
              </a:rPr>
              <a:t>Management</a:t>
            </a:r>
            <a:r>
              <a:rPr sz="2600" spc="-7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0" dirty="0">
                <a:solidFill>
                  <a:srgbClr val="333333"/>
                </a:solidFill>
                <a:latin typeface="Gill Sans MT"/>
                <a:cs typeface="Gill Sans MT"/>
              </a:rPr>
              <a:t>(646),</a:t>
            </a:r>
            <a:r>
              <a:rPr sz="2600" spc="-7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Tree</a:t>
            </a:r>
            <a:r>
              <a:rPr sz="2600" spc="-7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55" dirty="0">
                <a:solidFill>
                  <a:srgbClr val="333333"/>
                </a:solidFill>
                <a:latin typeface="Gill Sans MT"/>
                <a:cs typeface="Gill Sans MT"/>
              </a:rPr>
              <a:t>and </a:t>
            </a:r>
            <a:r>
              <a:rPr sz="2600" spc="114" dirty="0">
                <a:solidFill>
                  <a:srgbClr val="333333"/>
                </a:solidFill>
                <a:latin typeface="Gill Sans MT"/>
                <a:cs typeface="Gill Sans MT"/>
              </a:rPr>
              <a:t>Shrub</a:t>
            </a:r>
            <a:r>
              <a:rPr sz="2600" spc="-2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50" dirty="0">
                <a:solidFill>
                  <a:srgbClr val="333333"/>
                </a:solidFill>
                <a:latin typeface="Gill Sans MT"/>
                <a:cs typeface="Gill Sans MT"/>
              </a:rPr>
              <a:t>Establishment</a:t>
            </a:r>
            <a:r>
              <a:rPr sz="2600" spc="-2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0" dirty="0">
                <a:solidFill>
                  <a:srgbClr val="333333"/>
                </a:solidFill>
                <a:latin typeface="Gill Sans MT"/>
                <a:cs typeface="Gill Sans MT"/>
              </a:rPr>
              <a:t>(612),</a:t>
            </a:r>
            <a:r>
              <a:rPr sz="2600" spc="-1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Waterway</a:t>
            </a:r>
            <a:r>
              <a:rPr sz="2600" spc="-2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0" dirty="0">
                <a:solidFill>
                  <a:srgbClr val="333333"/>
                </a:solidFill>
                <a:latin typeface="Gill Sans MT"/>
                <a:cs typeface="Gill Sans MT"/>
              </a:rPr>
              <a:t>(412),</a:t>
            </a:r>
            <a:r>
              <a:rPr sz="2600" spc="-1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14" dirty="0">
                <a:solidFill>
                  <a:srgbClr val="333333"/>
                </a:solidFill>
                <a:latin typeface="Gill Sans MT"/>
                <a:cs typeface="Gill Sans MT"/>
              </a:rPr>
              <a:t>Permanent</a:t>
            </a:r>
            <a:endParaRPr sz="2600">
              <a:latin typeface="Gill Sans MT"/>
              <a:cs typeface="Gill Sans MT"/>
            </a:endParaRPr>
          </a:p>
          <a:p>
            <a:pPr marL="574040">
              <a:lnSpc>
                <a:spcPct val="100000"/>
              </a:lnSpc>
              <a:spcBef>
                <a:spcPts val="480"/>
              </a:spcBef>
            </a:pP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Wildlife</a:t>
            </a:r>
            <a:r>
              <a:rPr sz="2600" spc="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95" dirty="0">
                <a:solidFill>
                  <a:srgbClr val="333333"/>
                </a:solidFill>
                <a:latin typeface="Gill Sans MT"/>
                <a:cs typeface="Gill Sans MT"/>
              </a:rPr>
              <a:t>Habitat</a:t>
            </a:r>
            <a:r>
              <a:rPr sz="2600" spc="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0" dirty="0">
                <a:solidFill>
                  <a:srgbClr val="333333"/>
                </a:solidFill>
                <a:latin typeface="Gill Sans MT"/>
                <a:cs typeface="Gill Sans MT"/>
              </a:rPr>
              <a:t>(645),</a:t>
            </a:r>
            <a:r>
              <a:rPr sz="2600" spc="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Wetland</a:t>
            </a:r>
            <a:r>
              <a:rPr sz="2600" spc="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70" dirty="0">
                <a:solidFill>
                  <a:srgbClr val="333333"/>
                </a:solidFill>
                <a:latin typeface="Gill Sans MT"/>
                <a:cs typeface="Gill Sans MT"/>
              </a:rPr>
              <a:t>Restoration</a:t>
            </a:r>
            <a:r>
              <a:rPr sz="2600" spc="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95" dirty="0">
                <a:solidFill>
                  <a:srgbClr val="333333"/>
                </a:solidFill>
                <a:latin typeface="Gill Sans MT"/>
                <a:cs typeface="Gill Sans MT"/>
              </a:rPr>
              <a:t>(657)</a:t>
            </a:r>
            <a:endParaRPr sz="2600">
              <a:latin typeface="Gill Sans MT"/>
              <a:cs typeface="Gill Sans M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081948" y="7374177"/>
            <a:ext cx="514349" cy="36194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2641" y="2959247"/>
            <a:ext cx="128221" cy="12798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 marR="5080">
              <a:lnSpc>
                <a:spcPts val="6600"/>
              </a:lnSpc>
              <a:spcBef>
                <a:spcPts val="800"/>
              </a:spcBef>
            </a:pPr>
            <a:r>
              <a:rPr sz="6000" spc="-45" dirty="0"/>
              <a:t>NRCS</a:t>
            </a:r>
            <a:r>
              <a:rPr sz="6000" spc="-819" dirty="0"/>
              <a:t> </a:t>
            </a:r>
            <a:r>
              <a:rPr sz="6000" spc="-254" dirty="0"/>
              <a:t>Guidance:</a:t>
            </a:r>
            <a:r>
              <a:rPr sz="6000" spc="-819" dirty="0"/>
              <a:t> </a:t>
            </a:r>
            <a:r>
              <a:rPr sz="6000" spc="-10" dirty="0"/>
              <a:t>Requesting </a:t>
            </a:r>
            <a:r>
              <a:rPr sz="6000" dirty="0"/>
              <a:t>Reimbursement</a:t>
            </a:r>
            <a:r>
              <a:rPr sz="6000" spc="-775" dirty="0"/>
              <a:t> </a:t>
            </a:r>
            <a:r>
              <a:rPr sz="6000" spc="80" dirty="0"/>
              <a:t>for</a:t>
            </a:r>
            <a:r>
              <a:rPr sz="6000" spc="-775" dirty="0"/>
              <a:t> </a:t>
            </a:r>
            <a:r>
              <a:rPr sz="6000" spc="-150" dirty="0"/>
              <a:t>Practice</a:t>
            </a:r>
            <a:r>
              <a:rPr sz="6000" spc="-770" dirty="0"/>
              <a:t> </a:t>
            </a:r>
            <a:r>
              <a:rPr sz="6000" spc="35" dirty="0"/>
              <a:t>Standards</a:t>
            </a:r>
            <a:endParaRPr sz="6000"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29536" y="4618185"/>
            <a:ext cx="85725" cy="857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10549" y="7413773"/>
            <a:ext cx="95250" cy="9524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0" y="3343135"/>
            <a:ext cx="3415665" cy="6944359"/>
            <a:chOff x="0" y="3343135"/>
            <a:chExt cx="3415665" cy="6944359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29536" y="5418285"/>
              <a:ext cx="85725" cy="857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29536" y="6218385"/>
              <a:ext cx="85725" cy="857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343135"/>
              <a:ext cx="3321040" cy="69438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3854" y="5902828"/>
              <a:ext cx="1082000" cy="959050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83714">
              <a:lnSpc>
                <a:spcPct val="116700"/>
              </a:lnSpc>
              <a:spcBef>
                <a:spcPts val="100"/>
              </a:spcBef>
            </a:pPr>
            <a:r>
              <a:rPr spc="155" dirty="0"/>
              <a:t>Seeding</a:t>
            </a:r>
            <a:r>
              <a:rPr spc="-45" dirty="0"/>
              <a:t> </a:t>
            </a:r>
            <a:r>
              <a:rPr spc="114" dirty="0"/>
              <a:t>practices</a:t>
            </a:r>
            <a:r>
              <a:rPr spc="-50" dirty="0"/>
              <a:t> </a:t>
            </a:r>
            <a:r>
              <a:rPr spc="345" dirty="0"/>
              <a:t>–</a:t>
            </a:r>
            <a:r>
              <a:rPr spc="-45" dirty="0"/>
              <a:t> </a:t>
            </a:r>
            <a:r>
              <a:rPr spc="120" dirty="0"/>
              <a:t>select</a:t>
            </a:r>
            <a:r>
              <a:rPr spc="-45" dirty="0"/>
              <a:t> </a:t>
            </a:r>
            <a:r>
              <a:rPr spc="65" dirty="0"/>
              <a:t>the</a:t>
            </a:r>
            <a:r>
              <a:rPr spc="-45" dirty="0"/>
              <a:t> </a:t>
            </a:r>
            <a:r>
              <a:rPr spc="95" dirty="0"/>
              <a:t>practice</a:t>
            </a:r>
            <a:r>
              <a:rPr spc="-45" dirty="0"/>
              <a:t> </a:t>
            </a:r>
            <a:r>
              <a:rPr spc="160" dirty="0"/>
              <a:t>and</a:t>
            </a:r>
            <a:r>
              <a:rPr spc="-45" dirty="0"/>
              <a:t> </a:t>
            </a:r>
            <a:r>
              <a:rPr spc="155" dirty="0"/>
              <a:t>seed</a:t>
            </a:r>
            <a:r>
              <a:rPr spc="-45" dirty="0"/>
              <a:t> </a:t>
            </a:r>
            <a:r>
              <a:rPr dirty="0"/>
              <a:t>mix,</a:t>
            </a:r>
            <a:r>
              <a:rPr spc="-45" dirty="0"/>
              <a:t> </a:t>
            </a:r>
            <a:r>
              <a:rPr spc="70" dirty="0"/>
              <a:t>prepare</a:t>
            </a:r>
            <a:r>
              <a:rPr spc="-45" dirty="0"/>
              <a:t> </a:t>
            </a:r>
            <a:r>
              <a:rPr spc="65" dirty="0"/>
              <a:t>the</a:t>
            </a:r>
            <a:r>
              <a:rPr spc="-45" dirty="0"/>
              <a:t> </a:t>
            </a:r>
            <a:r>
              <a:rPr spc="65" dirty="0"/>
              <a:t>job</a:t>
            </a:r>
            <a:r>
              <a:rPr spc="-45" dirty="0"/>
              <a:t> </a:t>
            </a:r>
            <a:r>
              <a:rPr spc="140" dirty="0"/>
              <a:t>sheets</a:t>
            </a:r>
            <a:r>
              <a:rPr spc="-45" dirty="0"/>
              <a:t> </a:t>
            </a:r>
            <a:r>
              <a:rPr spc="160" dirty="0"/>
              <a:t>and</a:t>
            </a:r>
            <a:r>
              <a:rPr spc="-45" dirty="0"/>
              <a:t> </a:t>
            </a:r>
            <a:r>
              <a:rPr spc="190" dirty="0"/>
              <a:t>discuss</a:t>
            </a:r>
            <a:r>
              <a:rPr spc="-45" dirty="0"/>
              <a:t> </a:t>
            </a:r>
            <a:r>
              <a:rPr spc="114" dirty="0"/>
              <a:t>plan </a:t>
            </a:r>
            <a:r>
              <a:rPr spc="100" dirty="0"/>
              <a:t>implementation</a:t>
            </a:r>
            <a:r>
              <a:rPr spc="5" dirty="0"/>
              <a:t> </a:t>
            </a:r>
            <a:r>
              <a:rPr dirty="0"/>
              <a:t>with</a:t>
            </a:r>
            <a:r>
              <a:rPr spc="5" dirty="0"/>
              <a:t> </a:t>
            </a:r>
            <a:r>
              <a:rPr spc="65" dirty="0"/>
              <a:t>the</a:t>
            </a:r>
            <a:r>
              <a:rPr spc="5" dirty="0"/>
              <a:t> </a:t>
            </a:r>
            <a:r>
              <a:rPr spc="65" dirty="0"/>
              <a:t>landowner</a:t>
            </a:r>
          </a:p>
          <a:p>
            <a:pPr marL="12700" marR="367030">
              <a:lnSpc>
                <a:spcPct val="116700"/>
              </a:lnSpc>
            </a:pPr>
            <a:r>
              <a:rPr dirty="0"/>
              <a:t>Filter</a:t>
            </a:r>
            <a:r>
              <a:rPr spc="-10" dirty="0"/>
              <a:t> </a:t>
            </a:r>
            <a:r>
              <a:rPr spc="75" dirty="0"/>
              <a:t>strips,</a:t>
            </a:r>
            <a:r>
              <a:rPr spc="-5" dirty="0"/>
              <a:t> </a:t>
            </a:r>
            <a:r>
              <a:rPr spc="55" dirty="0"/>
              <a:t>Windbreak/Shelterbelt,</a:t>
            </a:r>
            <a:r>
              <a:rPr spc="-5" dirty="0"/>
              <a:t> </a:t>
            </a:r>
            <a:r>
              <a:rPr dirty="0"/>
              <a:t>Tree</a:t>
            </a:r>
            <a:r>
              <a:rPr spc="-5" dirty="0"/>
              <a:t> </a:t>
            </a:r>
            <a:r>
              <a:rPr spc="160" dirty="0"/>
              <a:t>and</a:t>
            </a:r>
            <a:r>
              <a:rPr spc="-5" dirty="0"/>
              <a:t> </a:t>
            </a:r>
            <a:r>
              <a:rPr spc="105" dirty="0"/>
              <a:t>Shrub</a:t>
            </a:r>
            <a:r>
              <a:rPr spc="-5" dirty="0"/>
              <a:t> </a:t>
            </a:r>
            <a:r>
              <a:rPr spc="130" dirty="0"/>
              <a:t>Establishment</a:t>
            </a:r>
            <a:r>
              <a:rPr spc="-5" dirty="0"/>
              <a:t> </a:t>
            </a:r>
            <a:r>
              <a:rPr spc="160" dirty="0"/>
              <a:t>and</a:t>
            </a:r>
            <a:r>
              <a:rPr spc="-5" dirty="0"/>
              <a:t> </a:t>
            </a:r>
            <a:r>
              <a:rPr spc="120" dirty="0"/>
              <a:t>Permanent</a:t>
            </a:r>
            <a:r>
              <a:rPr spc="-5" dirty="0"/>
              <a:t> </a:t>
            </a:r>
            <a:r>
              <a:rPr dirty="0"/>
              <a:t>Wildlife</a:t>
            </a:r>
            <a:r>
              <a:rPr spc="-5" dirty="0"/>
              <a:t> </a:t>
            </a:r>
            <a:r>
              <a:rPr spc="60" dirty="0"/>
              <a:t>Habitat-</a:t>
            </a:r>
            <a:r>
              <a:rPr spc="-5" dirty="0"/>
              <a:t> </a:t>
            </a:r>
            <a:r>
              <a:rPr spc="114" dirty="0"/>
              <a:t>all</a:t>
            </a:r>
            <a:r>
              <a:rPr spc="-5" dirty="0"/>
              <a:t> </a:t>
            </a:r>
            <a:r>
              <a:rPr spc="40" dirty="0"/>
              <a:t>the </a:t>
            </a:r>
            <a:r>
              <a:rPr spc="125" dirty="0"/>
              <a:t>items</a:t>
            </a:r>
            <a:r>
              <a:rPr spc="-50" dirty="0"/>
              <a:t> </a:t>
            </a:r>
            <a:r>
              <a:rPr spc="95" dirty="0"/>
              <a:t>listed</a:t>
            </a:r>
            <a:r>
              <a:rPr spc="-45" dirty="0"/>
              <a:t> </a:t>
            </a:r>
            <a:r>
              <a:rPr spc="125" dirty="0"/>
              <a:t>above</a:t>
            </a:r>
            <a:r>
              <a:rPr spc="-45" dirty="0"/>
              <a:t> </a:t>
            </a:r>
            <a:r>
              <a:rPr dirty="0"/>
              <a:t>for</a:t>
            </a:r>
            <a:r>
              <a:rPr spc="-45" dirty="0"/>
              <a:t> </a:t>
            </a:r>
            <a:r>
              <a:rPr spc="150" dirty="0"/>
              <a:t>seeding</a:t>
            </a:r>
            <a:r>
              <a:rPr spc="-45" dirty="0"/>
              <a:t> </a:t>
            </a:r>
            <a:r>
              <a:rPr spc="114" dirty="0"/>
              <a:t>practices</a:t>
            </a:r>
            <a:r>
              <a:rPr spc="-45" dirty="0"/>
              <a:t> </a:t>
            </a:r>
            <a:r>
              <a:rPr spc="140" dirty="0"/>
              <a:t>plus</a:t>
            </a:r>
            <a:r>
              <a:rPr spc="-45" dirty="0"/>
              <a:t> </a:t>
            </a:r>
            <a:r>
              <a:rPr spc="65" dirty="0"/>
              <a:t>the</a:t>
            </a:r>
            <a:r>
              <a:rPr spc="-45" dirty="0"/>
              <a:t> </a:t>
            </a:r>
            <a:r>
              <a:rPr spc="105" dirty="0"/>
              <a:t>additional</a:t>
            </a:r>
            <a:r>
              <a:rPr spc="-45" dirty="0"/>
              <a:t> </a:t>
            </a:r>
            <a:r>
              <a:rPr spc="160" dirty="0"/>
              <a:t>design</a:t>
            </a:r>
            <a:r>
              <a:rPr spc="-45" dirty="0"/>
              <a:t> </a:t>
            </a:r>
            <a:r>
              <a:rPr spc="90" dirty="0"/>
              <a:t>component</a:t>
            </a:r>
          </a:p>
          <a:p>
            <a:pPr marL="12700" marR="58419">
              <a:lnSpc>
                <a:spcPct val="116700"/>
              </a:lnSpc>
            </a:pPr>
            <a:r>
              <a:rPr dirty="0"/>
              <a:t>Waterways,</a:t>
            </a:r>
            <a:r>
              <a:rPr spc="30" dirty="0"/>
              <a:t> </a:t>
            </a:r>
            <a:r>
              <a:rPr dirty="0"/>
              <a:t>Grade</a:t>
            </a:r>
            <a:r>
              <a:rPr spc="25" dirty="0"/>
              <a:t> </a:t>
            </a:r>
            <a:r>
              <a:rPr spc="105" dirty="0"/>
              <a:t>Stabilization</a:t>
            </a:r>
            <a:r>
              <a:rPr spc="30" dirty="0"/>
              <a:t> </a:t>
            </a:r>
            <a:r>
              <a:rPr spc="60" dirty="0"/>
              <a:t>Structures,</a:t>
            </a:r>
            <a:r>
              <a:rPr spc="30" dirty="0"/>
              <a:t> </a:t>
            </a:r>
            <a:r>
              <a:rPr spc="114" dirty="0"/>
              <a:t>Shallow</a:t>
            </a:r>
            <a:r>
              <a:rPr spc="30" dirty="0"/>
              <a:t> </a:t>
            </a:r>
            <a:r>
              <a:rPr spc="-10" dirty="0"/>
              <a:t>Water</a:t>
            </a:r>
            <a:r>
              <a:rPr spc="30" dirty="0"/>
              <a:t> </a:t>
            </a:r>
            <a:r>
              <a:rPr spc="140" dirty="0"/>
              <a:t>Management,</a:t>
            </a:r>
            <a:r>
              <a:rPr spc="30" dirty="0"/>
              <a:t> </a:t>
            </a:r>
            <a:r>
              <a:rPr spc="160" dirty="0"/>
              <a:t>and</a:t>
            </a:r>
            <a:r>
              <a:rPr spc="30" dirty="0"/>
              <a:t> </a:t>
            </a:r>
            <a:r>
              <a:rPr spc="70" dirty="0"/>
              <a:t>Structural</a:t>
            </a:r>
            <a:r>
              <a:rPr spc="30" dirty="0"/>
              <a:t> </a:t>
            </a:r>
            <a:r>
              <a:rPr dirty="0"/>
              <a:t>Wetland</a:t>
            </a:r>
            <a:r>
              <a:rPr spc="30" dirty="0"/>
              <a:t> </a:t>
            </a:r>
            <a:r>
              <a:rPr spc="55" dirty="0"/>
              <a:t>Restoration </a:t>
            </a:r>
            <a:r>
              <a:rPr spc="135" dirty="0"/>
              <a:t>Practices</a:t>
            </a:r>
            <a:r>
              <a:rPr spc="-45" dirty="0"/>
              <a:t> </a:t>
            </a:r>
            <a:r>
              <a:rPr spc="345" dirty="0"/>
              <a:t>–</a:t>
            </a:r>
            <a:r>
              <a:rPr spc="-45" dirty="0"/>
              <a:t> </a:t>
            </a:r>
            <a:r>
              <a:rPr spc="75" dirty="0"/>
              <a:t>Survey,</a:t>
            </a:r>
            <a:r>
              <a:rPr spc="-45" dirty="0"/>
              <a:t> </a:t>
            </a:r>
            <a:r>
              <a:rPr spc="160" dirty="0"/>
              <a:t>design</a:t>
            </a:r>
            <a:r>
              <a:rPr spc="-45" dirty="0"/>
              <a:t> </a:t>
            </a:r>
            <a:r>
              <a:rPr spc="160" dirty="0"/>
              <a:t>and</a:t>
            </a:r>
            <a:r>
              <a:rPr spc="-45" dirty="0"/>
              <a:t> </a:t>
            </a:r>
            <a:r>
              <a:rPr spc="80" dirty="0"/>
              <a:t>layout</a:t>
            </a:r>
            <a:r>
              <a:rPr spc="-45" dirty="0"/>
              <a:t> </a:t>
            </a:r>
            <a:r>
              <a:rPr spc="65" dirty="0"/>
              <a:t>the</a:t>
            </a:r>
            <a:r>
              <a:rPr spc="-45" dirty="0"/>
              <a:t> </a:t>
            </a:r>
            <a:r>
              <a:rPr spc="75" dirty="0"/>
              <a:t>practice,</a:t>
            </a:r>
            <a:r>
              <a:rPr spc="-45" dirty="0"/>
              <a:t> </a:t>
            </a:r>
            <a:r>
              <a:rPr spc="140" dirty="0"/>
              <a:t>plus</a:t>
            </a:r>
            <a:r>
              <a:rPr spc="-45" dirty="0"/>
              <a:t> </a:t>
            </a:r>
            <a:r>
              <a:rPr spc="190" dirty="0"/>
              <a:t>discuss</a:t>
            </a:r>
            <a:r>
              <a:rPr spc="-45" dirty="0"/>
              <a:t> </a:t>
            </a:r>
            <a:r>
              <a:rPr spc="100" dirty="0"/>
              <a:t>implementation</a:t>
            </a:r>
            <a:r>
              <a:rPr spc="-45" dirty="0"/>
              <a:t> </a:t>
            </a:r>
            <a:r>
              <a:rPr dirty="0"/>
              <a:t>with</a:t>
            </a:r>
            <a:r>
              <a:rPr spc="-45" dirty="0"/>
              <a:t> </a:t>
            </a:r>
            <a:r>
              <a:rPr spc="65" dirty="0"/>
              <a:t>the</a:t>
            </a:r>
            <a:r>
              <a:rPr spc="-45" dirty="0"/>
              <a:t> </a:t>
            </a:r>
            <a:r>
              <a:rPr spc="65" dirty="0"/>
              <a:t>landowner </a:t>
            </a:r>
            <a:r>
              <a:rPr spc="114" dirty="0"/>
              <a:t>(includes</a:t>
            </a:r>
            <a:r>
              <a:rPr spc="-60" dirty="0"/>
              <a:t> </a:t>
            </a:r>
            <a:r>
              <a:rPr spc="85" dirty="0"/>
              <a:t>new</a:t>
            </a:r>
            <a:r>
              <a:rPr spc="-55" dirty="0"/>
              <a:t> </a:t>
            </a:r>
            <a:r>
              <a:rPr spc="175" dirty="0"/>
              <a:t>designs</a:t>
            </a:r>
            <a:r>
              <a:rPr spc="-60" dirty="0"/>
              <a:t> </a:t>
            </a:r>
            <a:r>
              <a:rPr spc="160" dirty="0"/>
              <a:t>and</a:t>
            </a:r>
            <a:r>
              <a:rPr spc="-55" dirty="0"/>
              <a:t> </a:t>
            </a:r>
            <a:r>
              <a:rPr spc="105" dirty="0"/>
              <a:t>re-</a:t>
            </a:r>
            <a:r>
              <a:rPr spc="95" dirty="0"/>
              <a:t>designs)</a:t>
            </a:r>
          </a:p>
          <a:p>
            <a:pPr marL="497840" marR="5080">
              <a:lnSpc>
                <a:spcPct val="116700"/>
              </a:lnSpc>
            </a:pPr>
            <a:r>
              <a:rPr dirty="0"/>
              <a:t>You</a:t>
            </a:r>
            <a:r>
              <a:rPr spc="-20" dirty="0"/>
              <a:t> </a:t>
            </a:r>
            <a:r>
              <a:rPr spc="155" dirty="0"/>
              <a:t>must</a:t>
            </a:r>
            <a:r>
              <a:rPr spc="-20" dirty="0"/>
              <a:t> </a:t>
            </a:r>
            <a:r>
              <a:rPr spc="160" dirty="0"/>
              <a:t>also</a:t>
            </a:r>
            <a:r>
              <a:rPr spc="-20" dirty="0"/>
              <a:t> </a:t>
            </a:r>
            <a:r>
              <a:rPr spc="145" dirty="0"/>
              <a:t>have</a:t>
            </a:r>
            <a:r>
              <a:rPr spc="-15" dirty="0"/>
              <a:t> </a:t>
            </a:r>
            <a:r>
              <a:rPr spc="65" dirty="0"/>
              <a:t>the</a:t>
            </a:r>
            <a:r>
              <a:rPr spc="-20" dirty="0"/>
              <a:t> </a:t>
            </a:r>
            <a:r>
              <a:rPr spc="65" dirty="0"/>
              <a:t>job</a:t>
            </a:r>
            <a:r>
              <a:rPr spc="-20" dirty="0"/>
              <a:t> </a:t>
            </a:r>
            <a:r>
              <a:rPr spc="105" dirty="0"/>
              <a:t>approval</a:t>
            </a:r>
            <a:r>
              <a:rPr spc="-15" dirty="0"/>
              <a:t> </a:t>
            </a:r>
            <a:r>
              <a:rPr spc="55" dirty="0"/>
              <a:t>authority</a:t>
            </a:r>
            <a:r>
              <a:rPr spc="-20" dirty="0"/>
              <a:t> </a:t>
            </a:r>
            <a:r>
              <a:rPr dirty="0"/>
              <a:t>required</a:t>
            </a:r>
            <a:r>
              <a:rPr spc="-20" dirty="0"/>
              <a:t> </a:t>
            </a:r>
            <a:r>
              <a:rPr dirty="0"/>
              <a:t>for</a:t>
            </a:r>
            <a:r>
              <a:rPr spc="-20" dirty="0"/>
              <a:t> </a:t>
            </a:r>
            <a:r>
              <a:rPr spc="65" dirty="0"/>
              <a:t>the</a:t>
            </a:r>
            <a:r>
              <a:rPr spc="-15" dirty="0"/>
              <a:t> </a:t>
            </a:r>
            <a:r>
              <a:rPr spc="75" dirty="0"/>
              <a:t>particular</a:t>
            </a:r>
            <a:r>
              <a:rPr spc="-20" dirty="0"/>
              <a:t> </a:t>
            </a:r>
            <a:r>
              <a:rPr spc="90" dirty="0"/>
              <a:t>practice.</a:t>
            </a:r>
            <a:r>
              <a:rPr spc="-20" dirty="0"/>
              <a:t> </a:t>
            </a:r>
            <a:r>
              <a:rPr spc="125" dirty="0"/>
              <a:t>If</a:t>
            </a:r>
            <a:r>
              <a:rPr spc="-15" dirty="0"/>
              <a:t> </a:t>
            </a:r>
            <a:r>
              <a:rPr spc="75" dirty="0"/>
              <a:t>you</a:t>
            </a:r>
            <a:r>
              <a:rPr spc="-20" dirty="0"/>
              <a:t> </a:t>
            </a:r>
            <a:r>
              <a:rPr spc="70" dirty="0"/>
              <a:t>do</a:t>
            </a:r>
            <a:r>
              <a:rPr spc="-20" dirty="0"/>
              <a:t> </a:t>
            </a:r>
            <a:r>
              <a:rPr dirty="0"/>
              <a:t>not</a:t>
            </a:r>
            <a:r>
              <a:rPr spc="-15" dirty="0"/>
              <a:t> </a:t>
            </a:r>
            <a:r>
              <a:rPr spc="145" dirty="0"/>
              <a:t>have</a:t>
            </a:r>
            <a:r>
              <a:rPr spc="-20" dirty="0"/>
              <a:t> </a:t>
            </a:r>
            <a:r>
              <a:rPr spc="40" dirty="0"/>
              <a:t>the </a:t>
            </a:r>
            <a:r>
              <a:rPr spc="65" dirty="0"/>
              <a:t>job</a:t>
            </a:r>
            <a:r>
              <a:rPr spc="-35" dirty="0"/>
              <a:t> </a:t>
            </a:r>
            <a:r>
              <a:rPr spc="105" dirty="0"/>
              <a:t>approval</a:t>
            </a:r>
            <a:r>
              <a:rPr spc="-35" dirty="0"/>
              <a:t> </a:t>
            </a:r>
            <a:r>
              <a:rPr spc="55" dirty="0"/>
              <a:t>authority</a:t>
            </a:r>
            <a:r>
              <a:rPr spc="-35" dirty="0"/>
              <a:t> </a:t>
            </a:r>
            <a:r>
              <a:rPr dirty="0"/>
              <a:t>for</a:t>
            </a:r>
            <a:r>
              <a:rPr spc="-35" dirty="0"/>
              <a:t> </a:t>
            </a:r>
            <a:r>
              <a:rPr spc="80" dirty="0"/>
              <a:t>that</a:t>
            </a:r>
            <a:r>
              <a:rPr spc="-35" dirty="0"/>
              <a:t> </a:t>
            </a:r>
            <a:r>
              <a:rPr spc="95" dirty="0"/>
              <a:t>practice</a:t>
            </a:r>
            <a:r>
              <a:rPr spc="-35" dirty="0"/>
              <a:t> </a:t>
            </a:r>
            <a:r>
              <a:rPr spc="70" dirty="0"/>
              <a:t>but</a:t>
            </a:r>
            <a:r>
              <a:rPr spc="-35" dirty="0"/>
              <a:t> </a:t>
            </a:r>
            <a:r>
              <a:rPr spc="145" dirty="0"/>
              <a:t>have</a:t>
            </a:r>
            <a:r>
              <a:rPr spc="-35" dirty="0"/>
              <a:t> </a:t>
            </a:r>
            <a:r>
              <a:rPr spc="90" dirty="0"/>
              <a:t>done</a:t>
            </a:r>
            <a:r>
              <a:rPr spc="-35" dirty="0"/>
              <a:t> </a:t>
            </a:r>
            <a:r>
              <a:rPr spc="65" dirty="0"/>
              <a:t>the</a:t>
            </a:r>
            <a:r>
              <a:rPr spc="-35" dirty="0"/>
              <a:t> </a:t>
            </a:r>
            <a:r>
              <a:rPr dirty="0"/>
              <a:t>required</a:t>
            </a:r>
            <a:r>
              <a:rPr spc="-30" dirty="0"/>
              <a:t> </a:t>
            </a:r>
            <a:r>
              <a:rPr dirty="0"/>
              <a:t>work,</a:t>
            </a:r>
            <a:r>
              <a:rPr spc="-35" dirty="0"/>
              <a:t> </a:t>
            </a:r>
            <a:r>
              <a:rPr spc="75" dirty="0"/>
              <a:t>you</a:t>
            </a:r>
            <a:r>
              <a:rPr spc="-35" dirty="0"/>
              <a:t> </a:t>
            </a:r>
            <a:r>
              <a:rPr spc="180" dirty="0"/>
              <a:t>may</a:t>
            </a:r>
            <a:r>
              <a:rPr spc="-35" dirty="0"/>
              <a:t> </a:t>
            </a:r>
            <a:r>
              <a:rPr spc="145" dirty="0"/>
              <a:t>have</a:t>
            </a:r>
            <a:r>
              <a:rPr spc="-35" dirty="0"/>
              <a:t> </a:t>
            </a:r>
            <a:r>
              <a:rPr spc="70" dirty="0"/>
              <a:t>another</a:t>
            </a:r>
            <a:r>
              <a:rPr spc="-35" dirty="0"/>
              <a:t> </a:t>
            </a:r>
            <a:r>
              <a:rPr spc="50" dirty="0"/>
              <a:t>district </a:t>
            </a:r>
            <a:r>
              <a:rPr spc="110" dirty="0"/>
              <a:t>employee</a:t>
            </a:r>
            <a:r>
              <a:rPr spc="-50" dirty="0"/>
              <a:t> </a:t>
            </a:r>
            <a:r>
              <a:rPr dirty="0"/>
              <a:t>with</a:t>
            </a:r>
            <a:r>
              <a:rPr spc="-45" dirty="0"/>
              <a:t> </a:t>
            </a:r>
            <a:r>
              <a:rPr spc="65" dirty="0"/>
              <a:t>job</a:t>
            </a:r>
            <a:r>
              <a:rPr spc="-45" dirty="0"/>
              <a:t> </a:t>
            </a:r>
            <a:r>
              <a:rPr spc="105" dirty="0"/>
              <a:t>approval</a:t>
            </a:r>
            <a:r>
              <a:rPr spc="-50" dirty="0"/>
              <a:t> </a:t>
            </a:r>
            <a:r>
              <a:rPr spc="55" dirty="0"/>
              <a:t>authority</a:t>
            </a:r>
            <a:r>
              <a:rPr spc="-45" dirty="0"/>
              <a:t> </a:t>
            </a:r>
            <a:r>
              <a:rPr spc="185" dirty="0"/>
              <a:t>sign</a:t>
            </a:r>
            <a:r>
              <a:rPr spc="-45" dirty="0"/>
              <a:t> </a:t>
            </a:r>
            <a:r>
              <a:rPr spc="155" dirty="0"/>
              <a:t>off</a:t>
            </a:r>
            <a:r>
              <a:rPr spc="-50" dirty="0"/>
              <a:t> </a:t>
            </a:r>
            <a:r>
              <a:rPr spc="70" dirty="0"/>
              <a:t>on</a:t>
            </a:r>
            <a:r>
              <a:rPr spc="-45" dirty="0"/>
              <a:t> </a:t>
            </a:r>
            <a:r>
              <a:rPr spc="80" dirty="0"/>
              <a:t>that</a:t>
            </a:r>
            <a:r>
              <a:rPr spc="-45" dirty="0"/>
              <a:t> </a:t>
            </a:r>
            <a:r>
              <a:rPr dirty="0"/>
              <a:t>work.</a:t>
            </a:r>
            <a:r>
              <a:rPr spc="-50" dirty="0"/>
              <a:t> </a:t>
            </a:r>
            <a:r>
              <a:rPr spc="75" dirty="0"/>
              <a:t>In</a:t>
            </a:r>
            <a:r>
              <a:rPr spc="-45" dirty="0"/>
              <a:t> </a:t>
            </a:r>
            <a:r>
              <a:rPr spc="105" dirty="0"/>
              <a:t>this</a:t>
            </a:r>
            <a:r>
              <a:rPr spc="-45" dirty="0"/>
              <a:t> </a:t>
            </a:r>
            <a:r>
              <a:rPr spc="110" dirty="0"/>
              <a:t>instance,</a:t>
            </a:r>
            <a:r>
              <a:rPr spc="-50" dirty="0"/>
              <a:t> </a:t>
            </a:r>
            <a:r>
              <a:rPr spc="75" dirty="0"/>
              <a:t>you</a:t>
            </a:r>
            <a:r>
              <a:rPr spc="-45" dirty="0"/>
              <a:t> </a:t>
            </a:r>
            <a:r>
              <a:rPr spc="85" dirty="0"/>
              <a:t>still</a:t>
            </a:r>
            <a:r>
              <a:rPr spc="-45" dirty="0"/>
              <a:t> </a:t>
            </a:r>
            <a:r>
              <a:rPr spc="180" dirty="0"/>
              <a:t>can</a:t>
            </a:r>
            <a:r>
              <a:rPr spc="-50" dirty="0"/>
              <a:t> </a:t>
            </a:r>
            <a:r>
              <a:rPr spc="160" dirty="0"/>
              <a:t>add</a:t>
            </a:r>
            <a:r>
              <a:rPr spc="-45" dirty="0"/>
              <a:t> </a:t>
            </a:r>
            <a:r>
              <a:rPr spc="80" dirty="0"/>
              <a:t>that</a:t>
            </a:r>
            <a:r>
              <a:rPr spc="-45" dirty="0"/>
              <a:t> </a:t>
            </a:r>
            <a:r>
              <a:rPr spc="90" dirty="0"/>
              <a:t>item</a:t>
            </a:r>
            <a:r>
              <a:rPr spc="-45" dirty="0"/>
              <a:t> </a:t>
            </a:r>
            <a:r>
              <a:rPr spc="-35" dirty="0"/>
              <a:t>to </a:t>
            </a:r>
            <a:r>
              <a:rPr dirty="0"/>
              <a:t>your</a:t>
            </a:r>
            <a:r>
              <a:rPr spc="-50" dirty="0"/>
              <a:t> </a:t>
            </a:r>
            <a:r>
              <a:rPr spc="75" dirty="0"/>
              <a:t>invoice,</a:t>
            </a:r>
            <a:r>
              <a:rPr spc="-45" dirty="0"/>
              <a:t> </a:t>
            </a:r>
            <a:r>
              <a:rPr spc="130" dirty="0"/>
              <a:t>if</a:t>
            </a:r>
            <a:r>
              <a:rPr spc="-45" dirty="0"/>
              <a:t> </a:t>
            </a:r>
            <a:r>
              <a:rPr spc="75" dirty="0"/>
              <a:t>you</a:t>
            </a:r>
            <a:r>
              <a:rPr spc="-45" dirty="0"/>
              <a:t> </a:t>
            </a:r>
            <a:r>
              <a:rPr spc="75" dirty="0"/>
              <a:t>are</a:t>
            </a:r>
            <a:r>
              <a:rPr spc="-50" dirty="0"/>
              <a:t> </a:t>
            </a:r>
            <a:r>
              <a:rPr spc="80" dirty="0"/>
              <a:t>in</a:t>
            </a:r>
            <a:r>
              <a:rPr spc="-45" dirty="0"/>
              <a:t> </a:t>
            </a:r>
            <a:r>
              <a:rPr spc="65" dirty="0"/>
              <a:t>the</a:t>
            </a:r>
            <a:r>
              <a:rPr spc="-45" dirty="0"/>
              <a:t> </a:t>
            </a:r>
            <a:r>
              <a:rPr dirty="0"/>
              <a:t>“on</a:t>
            </a:r>
            <a:r>
              <a:rPr spc="-45" dirty="0"/>
              <a:t> </a:t>
            </a:r>
            <a:r>
              <a:rPr spc="65" dirty="0"/>
              <a:t>the</a:t>
            </a:r>
            <a:r>
              <a:rPr spc="-50" dirty="0"/>
              <a:t> </a:t>
            </a:r>
            <a:r>
              <a:rPr spc="65" dirty="0"/>
              <a:t>job</a:t>
            </a:r>
            <a:r>
              <a:rPr spc="-45" dirty="0"/>
              <a:t> </a:t>
            </a:r>
            <a:r>
              <a:rPr spc="60" dirty="0"/>
              <a:t>training”</a:t>
            </a:r>
            <a:r>
              <a:rPr spc="-45" dirty="0"/>
              <a:t> </a:t>
            </a:r>
            <a:r>
              <a:rPr spc="175" dirty="0"/>
              <a:t>phase</a:t>
            </a:r>
            <a:r>
              <a:rPr spc="-45" dirty="0"/>
              <a:t> </a:t>
            </a:r>
            <a:r>
              <a:rPr spc="125" dirty="0"/>
              <a:t>of</a:t>
            </a:r>
            <a:r>
              <a:rPr spc="-50" dirty="0"/>
              <a:t> </a:t>
            </a:r>
            <a:r>
              <a:rPr spc="105" dirty="0"/>
              <a:t>learning</a:t>
            </a:r>
            <a:r>
              <a:rPr spc="-45" dirty="0"/>
              <a:t> </a:t>
            </a:r>
            <a:r>
              <a:rPr spc="65" dirty="0"/>
              <a:t>the</a:t>
            </a:r>
            <a:r>
              <a:rPr spc="-45" dirty="0"/>
              <a:t> </a:t>
            </a:r>
            <a:r>
              <a:rPr spc="90" dirty="0"/>
              <a:t>practice.</a:t>
            </a:r>
            <a:r>
              <a:rPr spc="-45" dirty="0"/>
              <a:t> </a:t>
            </a:r>
            <a:r>
              <a:rPr dirty="0"/>
              <a:t>District</a:t>
            </a:r>
            <a:r>
              <a:rPr spc="-50" dirty="0"/>
              <a:t> </a:t>
            </a:r>
            <a:r>
              <a:rPr spc="190" dirty="0"/>
              <a:t>staff</a:t>
            </a:r>
            <a:r>
              <a:rPr spc="-45" dirty="0"/>
              <a:t> </a:t>
            </a:r>
            <a:r>
              <a:rPr spc="114" dirty="0"/>
              <a:t>should</a:t>
            </a:r>
            <a:r>
              <a:rPr spc="-45" dirty="0"/>
              <a:t> </a:t>
            </a:r>
            <a:r>
              <a:rPr spc="95" dirty="0"/>
              <a:t>be </a:t>
            </a:r>
            <a:r>
              <a:rPr spc="85" dirty="0"/>
              <a:t>continually</a:t>
            </a:r>
            <a:r>
              <a:rPr spc="-25" dirty="0"/>
              <a:t> </a:t>
            </a:r>
            <a:r>
              <a:rPr spc="70" dirty="0"/>
              <a:t>working</a:t>
            </a:r>
            <a:r>
              <a:rPr spc="-15" dirty="0"/>
              <a:t> </a:t>
            </a:r>
            <a:r>
              <a:rPr spc="85" dirty="0"/>
              <a:t>towards</a:t>
            </a:r>
            <a:r>
              <a:rPr spc="-15" dirty="0"/>
              <a:t> </a:t>
            </a:r>
            <a:r>
              <a:rPr spc="165" dirty="0"/>
              <a:t>gaining</a:t>
            </a:r>
            <a:r>
              <a:rPr spc="-10" dirty="0"/>
              <a:t> </a:t>
            </a:r>
            <a:r>
              <a:rPr spc="65" dirty="0"/>
              <a:t>the</a:t>
            </a:r>
            <a:r>
              <a:rPr spc="-15" dirty="0"/>
              <a:t> </a:t>
            </a:r>
            <a:r>
              <a:rPr dirty="0"/>
              <a:t>required</a:t>
            </a:r>
            <a:r>
              <a:rPr spc="-15" dirty="0"/>
              <a:t> </a:t>
            </a:r>
            <a:r>
              <a:rPr spc="65" dirty="0"/>
              <a:t>job</a:t>
            </a:r>
            <a:r>
              <a:rPr spc="-15" dirty="0"/>
              <a:t> </a:t>
            </a:r>
            <a:r>
              <a:rPr spc="105" dirty="0"/>
              <a:t>approval</a:t>
            </a:r>
            <a:r>
              <a:rPr spc="-10" dirty="0"/>
              <a:t> </a:t>
            </a:r>
            <a:r>
              <a:rPr spc="55" dirty="0"/>
              <a:t>authority</a:t>
            </a:r>
            <a:r>
              <a:rPr spc="-15" dirty="0"/>
              <a:t> </a:t>
            </a:r>
            <a:r>
              <a:rPr dirty="0"/>
              <a:t>for</a:t>
            </a:r>
            <a:r>
              <a:rPr spc="-15" dirty="0"/>
              <a:t> </a:t>
            </a:r>
            <a:r>
              <a:rPr spc="80" dirty="0"/>
              <a:t>that</a:t>
            </a:r>
            <a:r>
              <a:rPr spc="-10" dirty="0"/>
              <a:t> </a:t>
            </a:r>
            <a:r>
              <a:rPr spc="80" dirty="0"/>
              <a:t>practice.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2641" y="2959245"/>
            <a:ext cx="128221" cy="12798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27251" y="3962265"/>
            <a:ext cx="7134224" cy="632473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309913" y="1396818"/>
            <a:ext cx="10330815" cy="192151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 marR="5080">
              <a:lnSpc>
                <a:spcPts val="7130"/>
              </a:lnSpc>
              <a:spcBef>
                <a:spcPts val="865"/>
              </a:spcBef>
            </a:pPr>
            <a:r>
              <a:rPr spc="-105" dirty="0"/>
              <a:t>Section</a:t>
            </a:r>
            <a:r>
              <a:rPr spc="-890" dirty="0"/>
              <a:t> </a:t>
            </a:r>
            <a:r>
              <a:rPr spc="-70" dirty="0"/>
              <a:t>F:</a:t>
            </a:r>
            <a:r>
              <a:rPr spc="-890" dirty="0"/>
              <a:t> </a:t>
            </a:r>
            <a:r>
              <a:rPr spc="-20" dirty="0"/>
              <a:t>Practice </a:t>
            </a:r>
            <a:r>
              <a:rPr spc="-105" dirty="0"/>
              <a:t>Certification</a:t>
            </a:r>
            <a:r>
              <a:rPr spc="-860" dirty="0"/>
              <a:t> </a:t>
            </a:r>
            <a:r>
              <a:rPr spc="-40" dirty="0"/>
              <a:t>and</a:t>
            </a:r>
            <a:r>
              <a:rPr spc="-860" dirty="0"/>
              <a:t> </a:t>
            </a:r>
            <a:r>
              <a:rPr spc="-145" dirty="0"/>
              <a:t>Checkout</a:t>
            </a: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55264" y="4632790"/>
            <a:ext cx="104775" cy="1047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55264" y="5089990"/>
            <a:ext cx="104775" cy="1047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55264" y="5547190"/>
            <a:ext cx="104775" cy="1047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55264" y="6004390"/>
            <a:ext cx="104775" cy="1047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55264" y="6461590"/>
            <a:ext cx="104775" cy="1047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55264" y="6918790"/>
            <a:ext cx="104775" cy="10477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708520" y="4381317"/>
            <a:ext cx="6834505" cy="276860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580"/>
              </a:spcBef>
            </a:pPr>
            <a:r>
              <a:rPr sz="2600" spc="120" dirty="0">
                <a:solidFill>
                  <a:srgbClr val="333333"/>
                </a:solidFill>
                <a:latin typeface="Gill Sans MT"/>
                <a:cs typeface="Gill Sans MT"/>
              </a:rPr>
              <a:t>Site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5" dirty="0">
                <a:solidFill>
                  <a:srgbClr val="333333"/>
                </a:solidFill>
                <a:latin typeface="Gill Sans MT"/>
                <a:cs typeface="Gill Sans MT"/>
              </a:rPr>
              <a:t>visit</a:t>
            </a:r>
            <a:endParaRPr sz="2600">
              <a:latin typeface="Gill Sans MT"/>
              <a:cs typeface="Gill Sans MT"/>
            </a:endParaRPr>
          </a:p>
          <a:p>
            <a:pPr marL="12700" algn="just">
              <a:lnSpc>
                <a:spcPct val="100000"/>
              </a:lnSpc>
              <a:spcBef>
                <a:spcPts val="480"/>
              </a:spcBef>
            </a:pPr>
            <a:r>
              <a:rPr sz="2600" spc="125" dirty="0">
                <a:solidFill>
                  <a:srgbClr val="333333"/>
                </a:solidFill>
                <a:latin typeface="Gill Sans MT"/>
                <a:cs typeface="Gill Sans MT"/>
              </a:rPr>
              <a:t>Practice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05" dirty="0">
                <a:solidFill>
                  <a:srgbClr val="333333"/>
                </a:solidFill>
                <a:latin typeface="Gill Sans MT"/>
                <a:cs typeface="Gill Sans MT"/>
              </a:rPr>
              <a:t>inspection</a:t>
            </a:r>
            <a:endParaRPr sz="2600">
              <a:latin typeface="Gill Sans MT"/>
              <a:cs typeface="Gill Sans MT"/>
            </a:endParaRPr>
          </a:p>
          <a:p>
            <a:pPr marL="12700" marR="1607185" algn="just">
              <a:lnSpc>
                <a:spcPct val="115399"/>
              </a:lnSpc>
            </a:pPr>
            <a:r>
              <a:rPr sz="2600" spc="145" dirty="0">
                <a:solidFill>
                  <a:srgbClr val="333333"/>
                </a:solidFill>
                <a:latin typeface="Gill Sans MT"/>
                <a:cs typeface="Gill Sans MT"/>
              </a:rPr>
              <a:t>100%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00" dirty="0">
                <a:solidFill>
                  <a:srgbClr val="333333"/>
                </a:solidFill>
                <a:latin typeface="Gill Sans MT"/>
                <a:cs typeface="Gill Sans MT"/>
              </a:rPr>
              <a:t>completion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80" dirty="0">
                <a:solidFill>
                  <a:srgbClr val="333333"/>
                </a:solidFill>
                <a:latin typeface="Gill Sans MT"/>
                <a:cs typeface="Gill Sans MT"/>
              </a:rPr>
              <a:t>and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0" dirty="0">
                <a:solidFill>
                  <a:srgbClr val="333333"/>
                </a:solidFill>
                <a:latin typeface="Gill Sans MT"/>
                <a:cs typeface="Gill Sans MT"/>
              </a:rPr>
              <a:t>certification </a:t>
            </a:r>
            <a:r>
              <a:rPr sz="2600" spc="75" dirty="0">
                <a:solidFill>
                  <a:srgbClr val="333333"/>
                </a:solidFill>
                <a:latin typeface="Gill Sans MT"/>
                <a:cs typeface="Gill Sans MT"/>
              </a:rPr>
              <a:t>Structural</a:t>
            </a:r>
            <a:r>
              <a:rPr sz="2600" spc="-3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30" dirty="0">
                <a:solidFill>
                  <a:srgbClr val="333333"/>
                </a:solidFill>
                <a:latin typeface="Gill Sans MT"/>
                <a:cs typeface="Gill Sans MT"/>
              </a:rPr>
              <a:t>practices</a:t>
            </a:r>
            <a:r>
              <a:rPr sz="2600" spc="-3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400" dirty="0">
                <a:solidFill>
                  <a:srgbClr val="333333"/>
                </a:solidFill>
                <a:latin typeface="Gill Sans MT"/>
                <a:cs typeface="Gill Sans MT"/>
              </a:rPr>
              <a:t>–</a:t>
            </a:r>
            <a:r>
              <a:rPr sz="2600" spc="-3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per</a:t>
            </a:r>
            <a:r>
              <a:rPr sz="2600" spc="-3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75" dirty="0">
                <a:solidFill>
                  <a:srgbClr val="333333"/>
                </a:solidFill>
                <a:latin typeface="Gill Sans MT"/>
                <a:cs typeface="Gill Sans MT"/>
              </a:rPr>
              <a:t>contract </a:t>
            </a:r>
            <a:r>
              <a:rPr sz="2600" spc="90" dirty="0">
                <a:solidFill>
                  <a:srgbClr val="333333"/>
                </a:solidFill>
                <a:latin typeface="Gill Sans MT"/>
                <a:cs typeface="Gill Sans MT"/>
              </a:rPr>
              <a:t>Agronomic</a:t>
            </a:r>
            <a:r>
              <a:rPr sz="2600" spc="-3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30" dirty="0">
                <a:solidFill>
                  <a:srgbClr val="333333"/>
                </a:solidFill>
                <a:latin typeface="Gill Sans MT"/>
                <a:cs typeface="Gill Sans MT"/>
              </a:rPr>
              <a:t>practices</a:t>
            </a:r>
            <a:r>
              <a:rPr sz="2600" spc="-3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400" dirty="0">
                <a:solidFill>
                  <a:srgbClr val="333333"/>
                </a:solidFill>
                <a:latin typeface="Gill Sans MT"/>
                <a:cs typeface="Gill Sans MT"/>
              </a:rPr>
              <a:t>–</a:t>
            </a:r>
            <a:r>
              <a:rPr sz="2600" spc="-3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per</a:t>
            </a:r>
            <a:r>
              <a:rPr sz="2600" spc="-3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75" dirty="0">
                <a:solidFill>
                  <a:srgbClr val="333333"/>
                </a:solidFill>
                <a:latin typeface="Gill Sans MT"/>
                <a:cs typeface="Gill Sans MT"/>
              </a:rPr>
              <a:t>contract</a:t>
            </a:r>
            <a:endParaRPr sz="2600">
              <a:latin typeface="Gill Sans MT"/>
              <a:cs typeface="Gill Sans MT"/>
            </a:endParaRPr>
          </a:p>
          <a:p>
            <a:pPr marL="12700" algn="just">
              <a:lnSpc>
                <a:spcPct val="100000"/>
              </a:lnSpc>
              <a:spcBef>
                <a:spcPts val="480"/>
              </a:spcBef>
            </a:pP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Enter</a:t>
            </a:r>
            <a:r>
              <a:rPr sz="2600" spc="-4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30" dirty="0">
                <a:solidFill>
                  <a:srgbClr val="333333"/>
                </a:solidFill>
                <a:latin typeface="Gill Sans MT"/>
                <a:cs typeface="Gill Sans MT"/>
              </a:rPr>
              <a:t>date</a:t>
            </a:r>
            <a:r>
              <a:rPr sz="2600" spc="-3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05" dirty="0">
                <a:solidFill>
                  <a:srgbClr val="333333"/>
                </a:solidFill>
                <a:latin typeface="Gill Sans MT"/>
                <a:cs typeface="Gill Sans MT"/>
              </a:rPr>
              <a:t>practice</a:t>
            </a:r>
            <a:r>
              <a:rPr sz="2600" spc="-4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35" dirty="0">
                <a:solidFill>
                  <a:srgbClr val="333333"/>
                </a:solidFill>
                <a:latin typeface="Gill Sans MT"/>
                <a:cs typeface="Gill Sans MT"/>
              </a:rPr>
              <a:t>applied</a:t>
            </a:r>
            <a:r>
              <a:rPr sz="2600" spc="-3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20" dirty="0">
                <a:solidFill>
                  <a:srgbClr val="333333"/>
                </a:solidFill>
                <a:latin typeface="Gill Sans MT"/>
                <a:cs typeface="Gill Sans MT"/>
              </a:rPr>
              <a:t>by</a:t>
            </a:r>
            <a:r>
              <a:rPr sz="2600" spc="-3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5" dirty="0">
                <a:solidFill>
                  <a:srgbClr val="333333"/>
                </a:solidFill>
                <a:latin typeface="Gill Sans MT"/>
                <a:cs typeface="Gill Sans MT"/>
              </a:rPr>
              <a:t>landowner</a:t>
            </a:r>
            <a:r>
              <a:rPr sz="2600" spc="-4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90" dirty="0">
                <a:solidFill>
                  <a:srgbClr val="333333"/>
                </a:solidFill>
                <a:latin typeface="Gill Sans MT"/>
                <a:cs typeface="Gill Sans MT"/>
              </a:rPr>
              <a:t>in</a:t>
            </a:r>
            <a:r>
              <a:rPr sz="2600" spc="-35" dirty="0">
                <a:solidFill>
                  <a:srgbClr val="333333"/>
                </a:solidFill>
                <a:latin typeface="Gill Sans MT"/>
                <a:cs typeface="Gill Sans MT"/>
              </a:rPr>
              <a:t> CD</a:t>
            </a:r>
            <a:endParaRPr sz="2600">
              <a:latin typeface="Gill Sans MT"/>
              <a:cs typeface="Gill Sans M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165334" y="7847632"/>
            <a:ext cx="1190624" cy="84772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2641" y="2959249"/>
            <a:ext cx="128221" cy="12798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4326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pc="-60" dirty="0"/>
              <a:t>Questions?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20129" y="3"/>
            <a:ext cx="7567870" cy="785494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74812" y="2935307"/>
            <a:ext cx="3791641" cy="38789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9097" y="5417570"/>
            <a:ext cx="2267175" cy="122405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7823077" y="3"/>
            <a:ext cx="10465435" cy="10287000"/>
            <a:chOff x="7823077" y="3"/>
            <a:chExt cx="10465435" cy="1028700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803053" y="8229603"/>
              <a:ext cx="2790824" cy="205739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939454" y="4060728"/>
              <a:ext cx="4348544" cy="622627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246577" y="2798424"/>
              <a:ext cx="1352549" cy="178117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600365" y="7525587"/>
              <a:ext cx="1687634" cy="27614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315972" y="9202272"/>
              <a:ext cx="1571624" cy="108472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823077" y="453202"/>
              <a:ext cx="2266949" cy="11525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57065" y="3"/>
              <a:ext cx="6019800" cy="1028699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366127" y="5013882"/>
              <a:ext cx="2381249" cy="85724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401185" y="5013882"/>
              <a:ext cx="2381249" cy="85724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055645" y="3911604"/>
              <a:ext cx="1819274" cy="676274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016000" y="6773129"/>
            <a:ext cx="8752840" cy="248094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2700" marR="1016000">
              <a:lnSpc>
                <a:spcPts val="4730"/>
              </a:lnSpc>
              <a:spcBef>
                <a:spcPts val="615"/>
              </a:spcBef>
            </a:pPr>
            <a:r>
              <a:rPr sz="4300" b="1" spc="-70" dirty="0">
                <a:solidFill>
                  <a:srgbClr val="333333"/>
                </a:solidFill>
                <a:latin typeface="Century Gothic"/>
                <a:cs typeface="Century Gothic"/>
              </a:rPr>
              <a:t>Ashley</a:t>
            </a:r>
            <a:r>
              <a:rPr sz="4300" b="1" spc="-565" dirty="0">
                <a:solidFill>
                  <a:srgbClr val="333333"/>
                </a:solidFill>
                <a:latin typeface="Century Gothic"/>
                <a:cs typeface="Century Gothic"/>
              </a:rPr>
              <a:t> </a:t>
            </a:r>
            <a:r>
              <a:rPr sz="4300" b="1" spc="-40" dirty="0">
                <a:solidFill>
                  <a:srgbClr val="333333"/>
                </a:solidFill>
                <a:latin typeface="Century Gothic"/>
                <a:cs typeface="Century Gothic"/>
              </a:rPr>
              <a:t>Curran,</a:t>
            </a:r>
            <a:r>
              <a:rPr sz="4300" b="1" spc="-565" dirty="0">
                <a:solidFill>
                  <a:srgbClr val="333333"/>
                </a:solidFill>
                <a:latin typeface="Century Gothic"/>
                <a:cs typeface="Century Gothic"/>
              </a:rPr>
              <a:t> </a:t>
            </a:r>
            <a:r>
              <a:rPr sz="4300" b="1" spc="-40" dirty="0">
                <a:solidFill>
                  <a:srgbClr val="333333"/>
                </a:solidFill>
                <a:latin typeface="Century Gothic"/>
                <a:cs typeface="Century Gothic"/>
              </a:rPr>
              <a:t>Grant</a:t>
            </a:r>
            <a:r>
              <a:rPr sz="4300" b="1" spc="-565" dirty="0">
                <a:solidFill>
                  <a:srgbClr val="333333"/>
                </a:solidFill>
                <a:latin typeface="Century Gothic"/>
                <a:cs typeface="Century Gothic"/>
              </a:rPr>
              <a:t> </a:t>
            </a:r>
            <a:r>
              <a:rPr sz="4300" b="1" spc="-55" dirty="0">
                <a:solidFill>
                  <a:srgbClr val="333333"/>
                </a:solidFill>
                <a:latin typeface="Century Gothic"/>
                <a:cs typeface="Century Gothic"/>
              </a:rPr>
              <a:t>Manager </a:t>
            </a:r>
            <a:r>
              <a:rPr sz="4300" b="1" spc="-10" dirty="0">
                <a:solidFill>
                  <a:srgbClr val="333333"/>
                </a:solidFill>
                <a:latin typeface="Century Gothic"/>
                <a:cs typeface="Century Gothic"/>
                <a:hlinkClick r:id="rId15"/>
              </a:rPr>
              <a:t>ashley.curran@aiswcd.org</a:t>
            </a:r>
            <a:endParaRPr sz="4300">
              <a:latin typeface="Century Gothic"/>
              <a:cs typeface="Century Gothic"/>
            </a:endParaRPr>
          </a:p>
          <a:p>
            <a:pPr marL="12700">
              <a:lnSpc>
                <a:spcPts val="4415"/>
              </a:lnSpc>
            </a:pPr>
            <a:r>
              <a:rPr sz="4300" b="1" spc="-25" dirty="0">
                <a:solidFill>
                  <a:srgbClr val="333333"/>
                </a:solidFill>
                <a:latin typeface="Century Gothic"/>
                <a:cs typeface="Century Gothic"/>
              </a:rPr>
              <a:t>Send</a:t>
            </a:r>
            <a:r>
              <a:rPr sz="4300" b="1" spc="-570" dirty="0">
                <a:solidFill>
                  <a:srgbClr val="333333"/>
                </a:solidFill>
                <a:latin typeface="Century Gothic"/>
                <a:cs typeface="Century Gothic"/>
              </a:rPr>
              <a:t> </a:t>
            </a:r>
            <a:r>
              <a:rPr sz="4300" b="1" spc="-114" dirty="0">
                <a:solidFill>
                  <a:srgbClr val="333333"/>
                </a:solidFill>
                <a:latin typeface="Century Gothic"/>
                <a:cs typeface="Century Gothic"/>
              </a:rPr>
              <a:t>invoices:</a:t>
            </a:r>
            <a:r>
              <a:rPr sz="4300" b="1" spc="-575" dirty="0">
                <a:solidFill>
                  <a:srgbClr val="333333"/>
                </a:solidFill>
                <a:latin typeface="Century Gothic"/>
                <a:cs typeface="Century Gothic"/>
              </a:rPr>
              <a:t> </a:t>
            </a:r>
            <a:r>
              <a:rPr sz="4300" b="1" spc="-10" dirty="0">
                <a:solidFill>
                  <a:srgbClr val="333333"/>
                </a:solidFill>
                <a:latin typeface="Century Gothic"/>
                <a:cs typeface="Century Gothic"/>
                <a:hlinkClick r:id="rId16"/>
              </a:rPr>
              <a:t>grants@aiswcd.org</a:t>
            </a:r>
            <a:endParaRPr sz="4300">
              <a:latin typeface="Century Gothic"/>
              <a:cs typeface="Century Gothic"/>
            </a:endParaRPr>
          </a:p>
          <a:p>
            <a:pPr marL="12700">
              <a:lnSpc>
                <a:spcPts val="4940"/>
              </a:lnSpc>
            </a:pPr>
            <a:r>
              <a:rPr sz="4300" b="1" spc="-170" dirty="0">
                <a:solidFill>
                  <a:srgbClr val="333333"/>
                </a:solidFill>
                <a:latin typeface="Century Gothic"/>
                <a:cs typeface="Century Gothic"/>
              </a:rPr>
              <a:t>Cell:</a:t>
            </a:r>
            <a:r>
              <a:rPr sz="4300" b="1" spc="-505" dirty="0">
                <a:solidFill>
                  <a:srgbClr val="333333"/>
                </a:solidFill>
                <a:latin typeface="Century Gothic"/>
                <a:cs typeface="Century Gothic"/>
              </a:rPr>
              <a:t> </a:t>
            </a:r>
            <a:r>
              <a:rPr sz="4300" b="1" spc="-105" dirty="0">
                <a:solidFill>
                  <a:srgbClr val="333333"/>
                </a:solidFill>
                <a:latin typeface="Century Gothic"/>
                <a:cs typeface="Century Gothic"/>
              </a:rPr>
              <a:t>815-</a:t>
            </a:r>
            <a:r>
              <a:rPr sz="4300" b="1" spc="-114" dirty="0">
                <a:solidFill>
                  <a:srgbClr val="333333"/>
                </a:solidFill>
                <a:latin typeface="Century Gothic"/>
                <a:cs typeface="Century Gothic"/>
              </a:rPr>
              <a:t>901-</a:t>
            </a:r>
            <a:r>
              <a:rPr sz="4300" b="1" spc="70" dirty="0">
                <a:solidFill>
                  <a:srgbClr val="333333"/>
                </a:solidFill>
                <a:latin typeface="Century Gothic"/>
                <a:cs typeface="Century Gothic"/>
              </a:rPr>
              <a:t>7564</a:t>
            </a:r>
            <a:endParaRPr sz="4300">
              <a:latin typeface="Century Gothic"/>
              <a:cs typeface="Century Gothic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3757259" y="144366"/>
            <a:ext cx="4531360" cy="10142855"/>
            <a:chOff x="13757259" y="144366"/>
            <a:chExt cx="4531360" cy="10142855"/>
          </a:xfrm>
        </p:grpSpPr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528610" y="8931511"/>
              <a:ext cx="1759389" cy="135548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757259" y="144366"/>
              <a:ext cx="2266949" cy="1152524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 rot="21360000">
            <a:off x="10171997" y="4968888"/>
            <a:ext cx="3594804" cy="1136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430"/>
              </a:lnSpc>
            </a:pPr>
            <a:r>
              <a:rPr sz="8950" b="1" spc="-850" dirty="0">
                <a:solidFill>
                  <a:srgbClr val="333333"/>
                </a:solidFill>
                <a:latin typeface="Century Gothic"/>
                <a:cs typeface="Century Gothic"/>
              </a:rPr>
              <a:t>????</a:t>
            </a:r>
            <a:r>
              <a:rPr sz="8950" b="1" spc="-750" dirty="0">
                <a:solidFill>
                  <a:srgbClr val="333333"/>
                </a:solidFill>
                <a:latin typeface="Century Gothic"/>
                <a:cs typeface="Century Gothic"/>
              </a:rPr>
              <a:t>?</a:t>
            </a:r>
            <a:r>
              <a:rPr sz="8950" b="1" spc="-235" dirty="0">
                <a:solidFill>
                  <a:srgbClr val="333333"/>
                </a:solidFill>
                <a:latin typeface="Century Gothic"/>
                <a:cs typeface="Century Gothic"/>
              </a:rPr>
              <a:t>?</a:t>
            </a:r>
            <a:endParaRPr sz="895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8C99B-189E-7938-6824-BDB2DE06A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2" y="1598793"/>
            <a:ext cx="4969746" cy="7089414"/>
          </a:xfrm>
        </p:spPr>
        <p:txBody>
          <a:bodyPr>
            <a:normAutofit/>
          </a:bodyPr>
          <a:lstStyle/>
          <a:p>
            <a:pPr algn="r"/>
            <a:r>
              <a:rPr lang="en-US" sz="6000" dirty="0"/>
              <a:t>TIPS FOR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0FD58-CEF3-BB01-27F8-04BAB49FE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800" y="2705100"/>
            <a:ext cx="12954000" cy="8051800"/>
          </a:xfrm>
          <a:noFill/>
        </p:spPr>
        <p:txBody>
          <a:bodyPr anchor="ctr">
            <a:normAutofit/>
          </a:bodyPr>
          <a:lstStyle/>
          <a:p>
            <a:endParaRPr lang="en-US" sz="3000" b="1" dirty="0"/>
          </a:p>
          <a:p>
            <a:endParaRPr lang="en-US" sz="3000" b="1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 the grant agreement! (legal document)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Highlight or make note of your responsibilities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 important dates/deadlines on your calendar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Save program contact information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 your spending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Stay on budget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track of in-kind time and supplies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Save all important grant related correspondence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Ask questions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US" sz="3000" b="1" dirty="0"/>
          </a:p>
          <a:p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691640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FB161BB-D4F7-3C62-3A01-3F373E4B547A}"/>
              </a:ext>
            </a:extLst>
          </p:cNvPr>
          <p:cNvSpPr txBox="1"/>
          <p:nvPr/>
        </p:nvSpPr>
        <p:spPr>
          <a:xfrm>
            <a:off x="3657600" y="5109029"/>
            <a:ext cx="11658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MANAGING YOUR NRCS GRANT </a:t>
            </a:r>
          </a:p>
        </p:txBody>
      </p:sp>
    </p:spTree>
    <p:extLst>
      <p:ext uri="{BB962C8B-B14F-4D97-AF65-F5344CB8AC3E}">
        <p14:creationId xmlns:p14="http://schemas.microsoft.com/office/powerpoint/2010/main" val="3676747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8C99B-189E-7938-6824-BDB2DE06A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139" y="1181100"/>
            <a:ext cx="5890347" cy="2006450"/>
          </a:xfrm>
        </p:spPr>
        <p:txBody>
          <a:bodyPr anchor="ctr">
            <a:normAutofit fontScale="90000"/>
          </a:bodyPr>
          <a:lstStyle/>
          <a:p>
            <a:r>
              <a:rPr lang="en-US" sz="8100" dirty="0"/>
              <a:t> </a:t>
            </a:r>
            <a:r>
              <a:rPr lang="en-US" sz="8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INVOICING</a:t>
            </a:r>
            <a:r>
              <a:rPr lang="en-US" sz="81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0FD58-CEF3-BB01-27F8-04BAB49FE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3848100"/>
            <a:ext cx="16687800" cy="6172200"/>
          </a:xfrm>
          <a:noFill/>
          <a:effectLst/>
        </p:spPr>
        <p:txBody>
          <a:bodyPr anchor="ctr">
            <a:normAutofit/>
          </a:bodyPr>
          <a:lstStyle/>
          <a:p>
            <a:endParaRPr lang="en-US" sz="33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300" b="1" dirty="0"/>
              <a:t>Invoice not less than quarterly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300" b="1" dirty="0"/>
              <a:t>Request for Advance or Reimbursement form SF270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300" b="1" dirty="0"/>
              <a:t>Keep track of previous invoice amounts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50" b="1" dirty="0" err="1"/>
              <a:t>ezFedGrants</a:t>
            </a:r>
            <a:r>
              <a:rPr lang="en-US" sz="2850" b="1" dirty="0"/>
              <a:t> for previous invoice amounts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300" b="1" dirty="0"/>
              <a:t>Label email correspondence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700" b="1" dirty="0"/>
              <a:t>Agreement #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700" b="1" dirty="0"/>
              <a:t>Invoice #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700" b="1" dirty="0"/>
              <a:t>Date submitted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700" b="1" dirty="0"/>
              <a:t>Type of form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300" b="1" dirty="0"/>
              <a:t>Send separate documents in separate emails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300" b="1" dirty="0"/>
              <a:t>Send to </a:t>
            </a:r>
            <a:r>
              <a:rPr lang="en-US" sz="3300" b="1" dirty="0">
                <a:hlinkClick r:id="rId2"/>
              </a:rPr>
              <a:t>FPAC.BC.GAD@usda.gov</a:t>
            </a:r>
            <a:r>
              <a:rPr lang="en-US" sz="3300" b="1" dirty="0"/>
              <a:t> </a:t>
            </a:r>
            <a:endParaRPr lang="en-US" sz="3300" dirty="0"/>
          </a:p>
          <a:p>
            <a:endParaRPr lang="en-US" sz="3300" dirty="0"/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F14250DE-8B52-3DB6-3D31-2D21ED768E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0" y="964950"/>
            <a:ext cx="6324600" cy="818849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08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8C99B-189E-7938-6824-BDB2DE06A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1257300"/>
            <a:ext cx="5890347" cy="2128092"/>
          </a:xfrm>
        </p:spPr>
        <p:txBody>
          <a:bodyPr anchor="ctr">
            <a:normAutofit/>
          </a:bodyPr>
          <a:lstStyle/>
          <a:p>
            <a:r>
              <a:rPr lang="en-US" sz="8100" dirty="0"/>
              <a:t> </a:t>
            </a:r>
            <a:r>
              <a:rPr lang="en-US" sz="8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REPORTING </a:t>
            </a:r>
            <a:r>
              <a:rPr lang="en-US" sz="81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0FD58-CEF3-BB01-27F8-04BAB49FE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71900"/>
            <a:ext cx="16632317" cy="6115050"/>
          </a:xfrm>
          <a:noFill/>
        </p:spPr>
        <p:txBody>
          <a:bodyPr anchor="ctr">
            <a:normAutofit fontScale="92500" lnSpcReduction="10000"/>
          </a:bodyPr>
          <a:lstStyle/>
          <a:p>
            <a:endParaRPr lang="en-US" sz="33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300" b="1" dirty="0"/>
              <a:t>Report quarterly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700" b="1" dirty="0"/>
              <a:t>No later than 120 days past period of performance end date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300" b="1" dirty="0"/>
              <a:t>Federal Financial Reporting form SF425 (not zero dollars)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300" b="1" dirty="0"/>
              <a:t>Performance reports should include at minimum:</a:t>
            </a:r>
            <a:endParaRPr lang="en-US" sz="1500" b="1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700" b="1" dirty="0"/>
              <a:t>Who is working on the agreement and what you accomplished that quarter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700" b="1" dirty="0"/>
              <a:t>Comparison of accomplishments vs. agreed upon milestones and deliverables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700" b="1" dirty="0"/>
              <a:t>Computation of costs per unit of output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700" b="1" dirty="0"/>
              <a:t>Explanation if milestones and deliverables were not met and steps to fix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300" b="1" dirty="0"/>
              <a:t>Label email correspondence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700" b="1" dirty="0"/>
              <a:t>Agreement #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700" b="1" dirty="0"/>
              <a:t>Report quarter 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700" b="1" dirty="0"/>
              <a:t>Date submitted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2700" b="1" dirty="0"/>
              <a:t>Type of form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300" b="1" dirty="0"/>
              <a:t>Send separate documents in separate emails </a:t>
            </a:r>
            <a:endParaRPr lang="en-US" sz="3300" dirty="0"/>
          </a:p>
          <a:p>
            <a:endParaRPr lang="en-US" sz="3300" dirty="0"/>
          </a:p>
        </p:txBody>
      </p:sp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480241A-DB9B-90F0-7102-2D1AD2A1BC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0" y="1073523"/>
            <a:ext cx="6289964" cy="8139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9076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7990205"/>
          </a:xfrm>
          <a:custGeom>
            <a:avLst/>
            <a:gdLst/>
            <a:ahLst/>
            <a:cxnLst/>
            <a:rect l="l" t="t" r="r" b="b"/>
            <a:pathLst>
              <a:path w="18288000" h="7990205">
                <a:moveTo>
                  <a:pt x="0" y="7990160"/>
                </a:moveTo>
                <a:lnTo>
                  <a:pt x="18287998" y="7990160"/>
                </a:lnTo>
                <a:lnTo>
                  <a:pt x="18287998" y="0"/>
                </a:lnTo>
                <a:lnTo>
                  <a:pt x="0" y="0"/>
                </a:lnTo>
                <a:lnTo>
                  <a:pt x="0" y="799016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0285685"/>
            <a:ext cx="18288000" cy="1905"/>
          </a:xfrm>
          <a:custGeom>
            <a:avLst/>
            <a:gdLst/>
            <a:ahLst/>
            <a:cxnLst/>
            <a:rect l="l" t="t" r="r" b="b"/>
            <a:pathLst>
              <a:path w="18288000" h="1904">
                <a:moveTo>
                  <a:pt x="0" y="1313"/>
                </a:moveTo>
                <a:lnTo>
                  <a:pt x="18287998" y="1313"/>
                </a:lnTo>
                <a:lnTo>
                  <a:pt x="18287998" y="0"/>
                </a:lnTo>
                <a:lnTo>
                  <a:pt x="0" y="0"/>
                </a:lnTo>
                <a:lnTo>
                  <a:pt x="0" y="1313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1" y="7990160"/>
            <a:ext cx="18287365" cy="2295525"/>
          </a:xfrm>
          <a:custGeom>
            <a:avLst/>
            <a:gdLst/>
            <a:ahLst/>
            <a:cxnLst/>
            <a:rect l="l" t="t" r="r" b="b"/>
            <a:pathLst>
              <a:path w="18287365" h="2295525">
                <a:moveTo>
                  <a:pt x="18287014" y="2295524"/>
                </a:moveTo>
                <a:lnTo>
                  <a:pt x="0" y="2295524"/>
                </a:lnTo>
                <a:lnTo>
                  <a:pt x="0" y="0"/>
                </a:lnTo>
                <a:lnTo>
                  <a:pt x="18287014" y="0"/>
                </a:lnTo>
                <a:lnTo>
                  <a:pt x="18287014" y="2295524"/>
                </a:lnTo>
                <a:close/>
              </a:path>
            </a:pathLst>
          </a:custGeom>
          <a:solidFill>
            <a:srgbClr val="00456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8324208" y="517520"/>
            <a:ext cx="9963785" cy="9420225"/>
            <a:chOff x="8324208" y="517520"/>
            <a:chExt cx="9963785" cy="942022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28824" y="1028700"/>
              <a:ext cx="3428999" cy="24479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64670" y="1219166"/>
              <a:ext cx="7523329" cy="843914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24208" y="517520"/>
              <a:ext cx="3248024" cy="942022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022927" y="6464805"/>
            <a:ext cx="7331075" cy="2372995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3100" spc="55" dirty="0">
                <a:latin typeface="Lucida Sans Unicode"/>
                <a:cs typeface="Lucida Sans Unicode"/>
              </a:rPr>
              <a:t>Association</a:t>
            </a:r>
            <a:r>
              <a:rPr sz="3100" spc="-170" dirty="0">
                <a:latin typeface="Lucida Sans Unicode"/>
                <a:cs typeface="Lucida Sans Unicode"/>
              </a:rPr>
              <a:t> </a:t>
            </a:r>
            <a:r>
              <a:rPr sz="3100" dirty="0">
                <a:latin typeface="Lucida Sans Unicode"/>
                <a:cs typeface="Lucida Sans Unicode"/>
              </a:rPr>
              <a:t>of</a:t>
            </a:r>
            <a:r>
              <a:rPr sz="3100" spc="-170" dirty="0">
                <a:latin typeface="Lucida Sans Unicode"/>
                <a:cs typeface="Lucida Sans Unicode"/>
              </a:rPr>
              <a:t> </a:t>
            </a:r>
            <a:r>
              <a:rPr sz="3100" spc="-10" dirty="0">
                <a:latin typeface="Lucida Sans Unicode"/>
                <a:cs typeface="Lucida Sans Unicode"/>
              </a:rPr>
              <a:t>Illinois</a:t>
            </a:r>
            <a:endParaRPr sz="31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3100" dirty="0">
                <a:latin typeface="Lucida Sans Unicode"/>
                <a:cs typeface="Lucida Sans Unicode"/>
              </a:rPr>
              <a:t>Soil</a:t>
            </a:r>
            <a:r>
              <a:rPr sz="3100" spc="-150" dirty="0">
                <a:latin typeface="Lucida Sans Unicode"/>
                <a:cs typeface="Lucida Sans Unicode"/>
              </a:rPr>
              <a:t> </a:t>
            </a:r>
            <a:r>
              <a:rPr sz="3100" spc="190" dirty="0">
                <a:latin typeface="Lucida Sans Unicode"/>
                <a:cs typeface="Lucida Sans Unicode"/>
              </a:rPr>
              <a:t>and</a:t>
            </a:r>
            <a:r>
              <a:rPr sz="3100" spc="-150" dirty="0">
                <a:latin typeface="Lucida Sans Unicode"/>
                <a:cs typeface="Lucida Sans Unicode"/>
              </a:rPr>
              <a:t> </a:t>
            </a:r>
            <a:r>
              <a:rPr sz="3100" spc="155" dirty="0">
                <a:latin typeface="Lucida Sans Unicode"/>
                <a:cs typeface="Lucida Sans Unicode"/>
              </a:rPr>
              <a:t>Water</a:t>
            </a:r>
            <a:r>
              <a:rPr sz="3100" spc="-150" dirty="0">
                <a:latin typeface="Lucida Sans Unicode"/>
                <a:cs typeface="Lucida Sans Unicode"/>
              </a:rPr>
              <a:t> </a:t>
            </a:r>
            <a:r>
              <a:rPr sz="3100" spc="80" dirty="0">
                <a:latin typeface="Lucida Sans Unicode"/>
                <a:cs typeface="Lucida Sans Unicode"/>
              </a:rPr>
              <a:t>Conservation</a:t>
            </a:r>
            <a:r>
              <a:rPr sz="3100" spc="-150" dirty="0">
                <a:latin typeface="Lucida Sans Unicode"/>
                <a:cs typeface="Lucida Sans Unicode"/>
              </a:rPr>
              <a:t> </a:t>
            </a:r>
            <a:r>
              <a:rPr sz="3100" spc="-10" dirty="0">
                <a:latin typeface="Lucida Sans Unicode"/>
                <a:cs typeface="Lucida Sans Unicode"/>
              </a:rPr>
              <a:t>Districts</a:t>
            </a:r>
            <a:endParaRPr sz="31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41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2800" spc="95" dirty="0">
                <a:solidFill>
                  <a:srgbClr val="FFFFFF"/>
                </a:solidFill>
                <a:latin typeface="Lucida Sans Unicode"/>
                <a:cs typeface="Lucida Sans Unicode"/>
              </a:rPr>
              <a:t>Prepared</a:t>
            </a:r>
            <a:r>
              <a:rPr sz="28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spc="110" dirty="0">
                <a:solidFill>
                  <a:srgbClr val="FFFFFF"/>
                </a:solidFill>
                <a:latin typeface="Lucida Sans Unicode"/>
                <a:cs typeface="Lucida Sans Unicode"/>
              </a:rPr>
              <a:t>by</a:t>
            </a:r>
            <a:r>
              <a:rPr sz="2800" spc="-114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2800" b="1" spc="80" dirty="0">
                <a:solidFill>
                  <a:srgbClr val="95C837"/>
                </a:solidFill>
                <a:latin typeface="Tahoma"/>
                <a:cs typeface="Tahoma"/>
              </a:rPr>
              <a:t>Ashley</a:t>
            </a:r>
            <a:r>
              <a:rPr sz="2800" b="1" spc="-204" dirty="0">
                <a:solidFill>
                  <a:srgbClr val="95C837"/>
                </a:solidFill>
                <a:latin typeface="Tahoma"/>
                <a:cs typeface="Tahoma"/>
              </a:rPr>
              <a:t> </a:t>
            </a:r>
            <a:r>
              <a:rPr sz="2800" b="1" spc="90" dirty="0">
                <a:solidFill>
                  <a:srgbClr val="95C837"/>
                </a:solidFill>
                <a:latin typeface="Tahoma"/>
                <a:cs typeface="Tahoma"/>
              </a:rPr>
              <a:t>Curran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16000" y="957508"/>
            <a:ext cx="6943090" cy="4771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9830"/>
              </a:lnSpc>
              <a:spcBef>
                <a:spcPts val="95"/>
              </a:spcBef>
            </a:pPr>
            <a:r>
              <a:rPr sz="9000" spc="540" dirty="0">
                <a:solidFill>
                  <a:srgbClr val="000000"/>
                </a:solidFill>
                <a:latin typeface="Trebuchet MS"/>
                <a:cs typeface="Trebuchet MS"/>
              </a:rPr>
              <a:t>NRCS-</a:t>
            </a:r>
            <a:r>
              <a:rPr sz="9000" spc="655" dirty="0">
                <a:solidFill>
                  <a:srgbClr val="000000"/>
                </a:solidFill>
                <a:latin typeface="Trebuchet MS"/>
                <a:cs typeface="Trebuchet MS"/>
              </a:rPr>
              <a:t>SWCD</a:t>
            </a:r>
            <a:endParaRPr sz="9000">
              <a:latin typeface="Trebuchet MS"/>
              <a:cs typeface="Trebuchet MS"/>
            </a:endParaRPr>
          </a:p>
          <a:p>
            <a:pPr marL="12700" marR="191135">
              <a:lnSpc>
                <a:spcPts val="8860"/>
              </a:lnSpc>
              <a:spcBef>
                <a:spcPts val="940"/>
              </a:spcBef>
            </a:pPr>
            <a:r>
              <a:rPr sz="9000" spc="-30" dirty="0">
                <a:solidFill>
                  <a:srgbClr val="000000"/>
                </a:solidFill>
                <a:latin typeface="Trebuchet MS"/>
                <a:cs typeface="Trebuchet MS"/>
              </a:rPr>
              <a:t>Contribution </a:t>
            </a:r>
            <a:r>
              <a:rPr sz="9000" spc="170" dirty="0">
                <a:solidFill>
                  <a:srgbClr val="000000"/>
                </a:solidFill>
                <a:latin typeface="Trebuchet MS"/>
                <a:cs typeface="Trebuchet MS"/>
              </a:rPr>
              <a:t>Agreement </a:t>
            </a:r>
            <a:r>
              <a:rPr sz="9000" spc="-10" dirty="0">
                <a:solidFill>
                  <a:srgbClr val="000000"/>
                </a:solidFill>
                <a:latin typeface="Trebuchet MS"/>
                <a:cs typeface="Trebuchet MS"/>
              </a:rPr>
              <a:t>Overview</a:t>
            </a:r>
            <a:endParaRPr sz="90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28700" y="6051980"/>
            <a:ext cx="2620010" cy="152400"/>
          </a:xfrm>
          <a:custGeom>
            <a:avLst/>
            <a:gdLst/>
            <a:ahLst/>
            <a:cxnLst/>
            <a:rect l="l" t="t" r="r" b="b"/>
            <a:pathLst>
              <a:path w="2620010" h="152400">
                <a:moveTo>
                  <a:pt x="0" y="0"/>
                </a:moveTo>
                <a:lnTo>
                  <a:pt x="2619490" y="0"/>
                </a:lnTo>
                <a:lnTo>
                  <a:pt x="2619490" y="152399"/>
                </a:lnTo>
                <a:lnTo>
                  <a:pt x="0" y="152399"/>
                </a:lnTo>
                <a:lnTo>
                  <a:pt x="0" y="0"/>
                </a:lnTo>
                <a:close/>
              </a:path>
            </a:pathLst>
          </a:custGeom>
          <a:solidFill>
            <a:srgbClr val="95C83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34468" y="2771055"/>
            <a:ext cx="695324" cy="49529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6000" y="922655"/>
            <a:ext cx="12129135" cy="5976620"/>
          </a:xfrm>
          <a:prstGeom prst="rect">
            <a:avLst/>
          </a:prstGeom>
        </p:spPr>
        <p:txBody>
          <a:bodyPr vert="horz" wrap="square" lIns="0" tIns="204470" rIns="0" bIns="0" rtlCol="0">
            <a:spAutoFit/>
          </a:bodyPr>
          <a:lstStyle/>
          <a:p>
            <a:pPr marL="12700" marR="5080">
              <a:lnSpc>
                <a:spcPts val="15150"/>
              </a:lnSpc>
              <a:spcBef>
                <a:spcPts val="1610"/>
              </a:spcBef>
            </a:pPr>
            <a:r>
              <a:rPr sz="13800" spc="-20" dirty="0">
                <a:latin typeface="Trebuchet MS"/>
                <a:cs typeface="Trebuchet MS"/>
              </a:rPr>
              <a:t>A</a:t>
            </a:r>
            <a:r>
              <a:rPr sz="13800" dirty="0">
                <a:latin typeface="Trebuchet MS"/>
                <a:cs typeface="Trebuchet MS"/>
              </a:rPr>
              <a:t>d</a:t>
            </a:r>
            <a:r>
              <a:rPr sz="13800" spc="20" dirty="0">
                <a:latin typeface="Trebuchet MS"/>
                <a:cs typeface="Trebuchet MS"/>
              </a:rPr>
              <a:t>m</a:t>
            </a:r>
            <a:r>
              <a:rPr sz="13800" spc="-150" dirty="0">
                <a:latin typeface="Trebuchet MS"/>
                <a:cs typeface="Trebuchet MS"/>
              </a:rPr>
              <a:t>i</a:t>
            </a:r>
            <a:r>
              <a:rPr sz="13800" spc="-30" dirty="0">
                <a:latin typeface="Trebuchet MS"/>
                <a:cs typeface="Trebuchet MS"/>
              </a:rPr>
              <a:t>n</a:t>
            </a:r>
            <a:r>
              <a:rPr sz="13800" spc="-150" dirty="0">
                <a:latin typeface="Trebuchet MS"/>
                <a:cs typeface="Trebuchet MS"/>
              </a:rPr>
              <a:t>i</a:t>
            </a:r>
            <a:r>
              <a:rPr sz="13800" spc="45" dirty="0">
                <a:latin typeface="Trebuchet MS"/>
                <a:cs typeface="Trebuchet MS"/>
              </a:rPr>
              <a:t>s</a:t>
            </a:r>
            <a:r>
              <a:rPr sz="13800" spc="-120" dirty="0">
                <a:latin typeface="Trebuchet MS"/>
                <a:cs typeface="Trebuchet MS"/>
              </a:rPr>
              <a:t>t</a:t>
            </a:r>
            <a:r>
              <a:rPr sz="13800" spc="-140" dirty="0">
                <a:latin typeface="Trebuchet MS"/>
                <a:cs typeface="Trebuchet MS"/>
              </a:rPr>
              <a:t>r</a:t>
            </a:r>
            <a:r>
              <a:rPr sz="13800" spc="50" dirty="0">
                <a:latin typeface="Trebuchet MS"/>
                <a:cs typeface="Trebuchet MS"/>
              </a:rPr>
              <a:t>a</a:t>
            </a:r>
            <a:r>
              <a:rPr sz="13800" spc="-120" dirty="0">
                <a:latin typeface="Trebuchet MS"/>
                <a:cs typeface="Trebuchet MS"/>
              </a:rPr>
              <a:t>t</a:t>
            </a:r>
            <a:r>
              <a:rPr sz="13800" spc="-150" dirty="0">
                <a:latin typeface="Trebuchet MS"/>
                <a:cs typeface="Trebuchet MS"/>
              </a:rPr>
              <a:t>i</a:t>
            </a:r>
            <a:r>
              <a:rPr sz="13800" spc="-20" dirty="0">
                <a:latin typeface="Trebuchet MS"/>
                <a:cs typeface="Trebuchet MS"/>
              </a:rPr>
              <a:t>v</a:t>
            </a:r>
            <a:r>
              <a:rPr sz="13800" spc="595" dirty="0">
                <a:latin typeface="Trebuchet MS"/>
                <a:cs typeface="Trebuchet MS"/>
              </a:rPr>
              <a:t>e</a:t>
            </a:r>
            <a:r>
              <a:rPr sz="13800" spc="-15" dirty="0">
                <a:latin typeface="Trebuchet MS"/>
                <a:cs typeface="Trebuchet MS"/>
              </a:rPr>
              <a:t> </a:t>
            </a:r>
            <a:r>
              <a:rPr sz="13800" spc="110" dirty="0">
                <a:latin typeface="Trebuchet MS"/>
                <a:cs typeface="Trebuchet MS"/>
              </a:rPr>
              <a:t>S</a:t>
            </a:r>
            <a:r>
              <a:rPr sz="13800" spc="65" dirty="0">
                <a:latin typeface="Trebuchet MS"/>
                <a:cs typeface="Trebuchet MS"/>
              </a:rPr>
              <a:t>u</a:t>
            </a:r>
            <a:r>
              <a:rPr sz="13800" spc="95" dirty="0">
                <a:latin typeface="Trebuchet MS"/>
                <a:cs typeface="Trebuchet MS"/>
              </a:rPr>
              <a:t>pp</a:t>
            </a:r>
            <a:r>
              <a:rPr sz="13800" spc="70" dirty="0">
                <a:latin typeface="Trebuchet MS"/>
                <a:cs typeface="Trebuchet MS"/>
              </a:rPr>
              <a:t>o</a:t>
            </a:r>
            <a:r>
              <a:rPr sz="13800" spc="-45" dirty="0">
                <a:latin typeface="Trebuchet MS"/>
                <a:cs typeface="Trebuchet MS"/>
              </a:rPr>
              <a:t>r</a:t>
            </a:r>
            <a:r>
              <a:rPr sz="13800" spc="690" dirty="0">
                <a:latin typeface="Trebuchet MS"/>
                <a:cs typeface="Trebuchet MS"/>
              </a:rPr>
              <a:t>t</a:t>
            </a:r>
            <a:r>
              <a:rPr sz="13800" spc="-2255" dirty="0">
                <a:latin typeface="Trebuchet MS"/>
                <a:cs typeface="Trebuchet MS"/>
              </a:rPr>
              <a:t> </a:t>
            </a:r>
            <a:r>
              <a:rPr sz="13800" spc="-700" dirty="0">
                <a:latin typeface="Trebuchet MS"/>
                <a:cs typeface="Trebuchet MS"/>
              </a:rPr>
              <a:t>f</a:t>
            </a:r>
            <a:r>
              <a:rPr sz="13800" spc="-575" dirty="0">
                <a:latin typeface="Trebuchet MS"/>
                <a:cs typeface="Trebuchet MS"/>
              </a:rPr>
              <a:t>o</a:t>
            </a:r>
            <a:r>
              <a:rPr sz="13800" spc="45" dirty="0">
                <a:latin typeface="Trebuchet MS"/>
                <a:cs typeface="Trebuchet MS"/>
              </a:rPr>
              <a:t>r</a:t>
            </a:r>
            <a:r>
              <a:rPr sz="13800" spc="-409" dirty="0">
                <a:latin typeface="Trebuchet MS"/>
                <a:cs typeface="Trebuchet MS"/>
              </a:rPr>
              <a:t> </a:t>
            </a:r>
            <a:r>
              <a:rPr sz="13800" spc="-570" dirty="0">
                <a:latin typeface="Trebuchet MS"/>
                <a:cs typeface="Trebuchet MS"/>
              </a:rPr>
              <a:t>E</a:t>
            </a:r>
            <a:r>
              <a:rPr sz="13800" spc="-450" dirty="0">
                <a:latin typeface="Trebuchet MS"/>
                <a:cs typeface="Trebuchet MS"/>
              </a:rPr>
              <a:t>Q</a:t>
            </a:r>
            <a:r>
              <a:rPr sz="13800" spc="-525" dirty="0">
                <a:latin typeface="Trebuchet MS"/>
                <a:cs typeface="Trebuchet MS"/>
              </a:rPr>
              <a:t>I</a:t>
            </a:r>
            <a:r>
              <a:rPr sz="13800" spc="175" dirty="0">
                <a:latin typeface="Trebuchet MS"/>
                <a:cs typeface="Trebuchet MS"/>
              </a:rPr>
              <a:t>P</a:t>
            </a:r>
            <a:r>
              <a:rPr sz="13800" spc="-2235" dirty="0">
                <a:latin typeface="Trebuchet MS"/>
                <a:cs typeface="Trebuchet MS"/>
              </a:rPr>
              <a:t> </a:t>
            </a:r>
            <a:r>
              <a:rPr sz="13800" spc="770" dirty="0">
                <a:latin typeface="Trebuchet MS"/>
                <a:cs typeface="Trebuchet MS"/>
              </a:rPr>
              <a:t>a</a:t>
            </a:r>
            <a:r>
              <a:rPr sz="13800" spc="690" dirty="0">
                <a:latin typeface="Trebuchet MS"/>
                <a:cs typeface="Trebuchet MS"/>
              </a:rPr>
              <a:t>n</a:t>
            </a:r>
            <a:r>
              <a:rPr sz="13800" spc="1315" dirty="0">
                <a:latin typeface="Trebuchet MS"/>
                <a:cs typeface="Trebuchet MS"/>
              </a:rPr>
              <a:t>d</a:t>
            </a:r>
            <a:r>
              <a:rPr sz="13800" spc="-2240" dirty="0">
                <a:latin typeface="Trebuchet MS"/>
                <a:cs typeface="Trebuchet MS"/>
              </a:rPr>
              <a:t> </a:t>
            </a:r>
            <a:r>
              <a:rPr sz="13800" spc="570" dirty="0">
                <a:latin typeface="Trebuchet MS"/>
                <a:cs typeface="Trebuchet MS"/>
              </a:rPr>
              <a:t>C</a:t>
            </a:r>
            <a:r>
              <a:rPr sz="13800" spc="545" dirty="0">
                <a:latin typeface="Trebuchet MS"/>
                <a:cs typeface="Trebuchet MS"/>
              </a:rPr>
              <a:t>S</a:t>
            </a:r>
            <a:r>
              <a:rPr sz="13800" spc="1125" dirty="0">
                <a:latin typeface="Trebuchet MS"/>
                <a:cs typeface="Trebuchet MS"/>
              </a:rPr>
              <a:t>P</a:t>
            </a:r>
            <a:endParaRPr sz="13800">
              <a:latin typeface="Trebuchet MS"/>
              <a:cs typeface="Trebuchet M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536633" y="1736398"/>
            <a:ext cx="6257925" cy="8550910"/>
            <a:chOff x="11536633" y="1736398"/>
            <a:chExt cx="6257925" cy="85509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36633" y="1736398"/>
              <a:ext cx="6257923" cy="85506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48312" y="4860879"/>
              <a:ext cx="1333499" cy="952499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035627" y="7578193"/>
            <a:ext cx="2620010" cy="152400"/>
          </a:xfrm>
          <a:custGeom>
            <a:avLst/>
            <a:gdLst/>
            <a:ahLst/>
            <a:cxnLst/>
            <a:rect l="l" t="t" r="r" b="b"/>
            <a:pathLst>
              <a:path w="2620010" h="152400">
                <a:moveTo>
                  <a:pt x="0" y="0"/>
                </a:moveTo>
                <a:lnTo>
                  <a:pt x="2619490" y="0"/>
                </a:lnTo>
                <a:lnTo>
                  <a:pt x="2619490" y="152399"/>
                </a:lnTo>
                <a:lnTo>
                  <a:pt x="0" y="152399"/>
                </a:lnTo>
                <a:lnTo>
                  <a:pt x="0" y="0"/>
                </a:lnTo>
                <a:close/>
              </a:path>
            </a:pathLst>
          </a:custGeom>
          <a:solidFill>
            <a:srgbClr val="95C83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2641" y="2959247"/>
            <a:ext cx="128221" cy="12798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42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>
                <a:latin typeface="Trebuchet MS"/>
                <a:cs typeface="Trebuchet MS"/>
              </a:rPr>
              <a:t>Overview</a:t>
            </a:r>
            <a:r>
              <a:rPr spc="-1030" dirty="0">
                <a:latin typeface="Trebuchet MS"/>
                <a:cs typeface="Trebuchet MS"/>
              </a:rPr>
              <a:t> </a:t>
            </a:r>
            <a:r>
              <a:rPr spc="-35" dirty="0">
                <a:latin typeface="Trebuchet MS"/>
                <a:cs typeface="Trebuchet MS"/>
              </a:rPr>
              <a:t>of</a:t>
            </a:r>
            <a:r>
              <a:rPr spc="-1030" dirty="0">
                <a:latin typeface="Trebuchet MS"/>
                <a:cs typeface="Trebuchet MS"/>
              </a:rPr>
              <a:t> </a:t>
            </a:r>
            <a:r>
              <a:rPr spc="-10" dirty="0">
                <a:latin typeface="Trebuchet MS"/>
                <a:cs typeface="Trebuchet MS"/>
              </a:rPr>
              <a:t>Responsibilties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3974" y="5853387"/>
            <a:ext cx="104775" cy="1047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3974" y="6767787"/>
            <a:ext cx="104775" cy="1047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3974" y="8139387"/>
            <a:ext cx="104775" cy="1047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3974" y="9053787"/>
            <a:ext cx="104775" cy="10477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577230" y="5601915"/>
            <a:ext cx="4147185" cy="368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399"/>
              </a:lnSpc>
              <a:spcBef>
                <a:spcPts val="100"/>
              </a:spcBef>
            </a:pPr>
            <a:r>
              <a:rPr sz="2600" spc="95" dirty="0">
                <a:solidFill>
                  <a:srgbClr val="333333"/>
                </a:solidFill>
                <a:latin typeface="Gill Sans MT"/>
                <a:cs typeface="Gill Sans MT"/>
              </a:rPr>
              <a:t>Identify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80" dirty="0">
                <a:solidFill>
                  <a:srgbClr val="333333"/>
                </a:solidFill>
                <a:latin typeface="Gill Sans MT"/>
                <a:cs typeface="Gill Sans MT"/>
              </a:rPr>
              <a:t>and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30" dirty="0">
                <a:solidFill>
                  <a:srgbClr val="333333"/>
                </a:solidFill>
                <a:latin typeface="Gill Sans MT"/>
                <a:cs typeface="Gill Sans MT"/>
              </a:rPr>
              <a:t>delegate </a:t>
            </a:r>
            <a:r>
              <a:rPr sz="2600" spc="204" dirty="0">
                <a:solidFill>
                  <a:srgbClr val="333333"/>
                </a:solidFill>
                <a:latin typeface="Gill Sans MT"/>
                <a:cs typeface="Gill Sans MT"/>
              </a:rPr>
              <a:t>assignments</a:t>
            </a:r>
            <a:r>
              <a:rPr sz="2600" spc="-5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to</a:t>
            </a:r>
            <a:r>
              <a:rPr sz="26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-130" dirty="0">
                <a:solidFill>
                  <a:srgbClr val="333333"/>
                </a:solidFill>
                <a:latin typeface="Gill Sans MT"/>
                <a:cs typeface="Gill Sans MT"/>
              </a:rPr>
              <a:t>SWCD</a:t>
            </a:r>
            <a:r>
              <a:rPr sz="26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95" dirty="0">
                <a:solidFill>
                  <a:srgbClr val="333333"/>
                </a:solidFill>
                <a:latin typeface="Gill Sans MT"/>
                <a:cs typeface="Gill Sans MT"/>
              </a:rPr>
              <a:t>staff </a:t>
            </a:r>
            <a:r>
              <a:rPr sz="2600" spc="114" dirty="0">
                <a:solidFill>
                  <a:srgbClr val="333333"/>
                </a:solidFill>
                <a:latin typeface="Gill Sans MT"/>
                <a:cs typeface="Gill Sans MT"/>
              </a:rPr>
              <a:t>Communicate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65" dirty="0">
                <a:solidFill>
                  <a:srgbClr val="333333"/>
                </a:solidFill>
                <a:latin typeface="Gill Sans MT"/>
                <a:cs typeface="Gill Sans MT"/>
              </a:rPr>
              <a:t>workload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55" dirty="0">
                <a:solidFill>
                  <a:srgbClr val="333333"/>
                </a:solidFill>
                <a:latin typeface="Gill Sans MT"/>
                <a:cs typeface="Gill Sans MT"/>
              </a:rPr>
              <a:t>and </a:t>
            </a:r>
            <a:r>
              <a:rPr sz="2600" spc="100" dirty="0">
                <a:solidFill>
                  <a:srgbClr val="333333"/>
                </a:solidFill>
                <a:latin typeface="Gill Sans MT"/>
                <a:cs typeface="Gill Sans MT"/>
              </a:rPr>
              <a:t>training</a:t>
            </a:r>
            <a:r>
              <a:rPr sz="2600" spc="-5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5" dirty="0">
                <a:solidFill>
                  <a:srgbClr val="333333"/>
                </a:solidFill>
                <a:latin typeface="Gill Sans MT"/>
                <a:cs typeface="Gill Sans MT"/>
              </a:rPr>
              <a:t>requirements</a:t>
            </a:r>
            <a:r>
              <a:rPr sz="2600" spc="-4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-25" dirty="0">
                <a:solidFill>
                  <a:srgbClr val="333333"/>
                </a:solidFill>
                <a:latin typeface="Gill Sans MT"/>
                <a:cs typeface="Gill Sans MT"/>
              </a:rPr>
              <a:t>to </a:t>
            </a:r>
            <a:r>
              <a:rPr sz="2600" spc="90" dirty="0">
                <a:solidFill>
                  <a:srgbClr val="333333"/>
                </a:solidFill>
                <a:latin typeface="Gill Sans MT"/>
                <a:cs typeface="Gill Sans MT"/>
              </a:rPr>
              <a:t>districts</a:t>
            </a:r>
            <a:endParaRPr sz="2600">
              <a:latin typeface="Gill Sans MT"/>
              <a:cs typeface="Gill Sans MT"/>
            </a:endParaRPr>
          </a:p>
          <a:p>
            <a:pPr marL="12700" marR="488950">
              <a:lnSpc>
                <a:spcPct val="115399"/>
              </a:lnSpc>
            </a:pPr>
            <a:r>
              <a:rPr sz="2600" spc="80" dirty="0">
                <a:solidFill>
                  <a:srgbClr val="333333"/>
                </a:solidFill>
                <a:latin typeface="Gill Sans MT"/>
                <a:cs typeface="Gill Sans MT"/>
              </a:rPr>
              <a:t>Review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80" dirty="0">
                <a:solidFill>
                  <a:srgbClr val="333333"/>
                </a:solidFill>
                <a:latin typeface="Gill Sans MT"/>
                <a:cs typeface="Gill Sans MT"/>
              </a:rPr>
              <a:t>and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210" dirty="0">
                <a:solidFill>
                  <a:srgbClr val="333333"/>
                </a:solidFill>
                <a:latin typeface="Gill Sans MT"/>
                <a:cs typeface="Gill Sans MT"/>
              </a:rPr>
              <a:t>sign</a:t>
            </a:r>
            <a:r>
              <a:rPr sz="2600" spc="-7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80" dirty="0">
                <a:solidFill>
                  <a:srgbClr val="333333"/>
                </a:solidFill>
                <a:latin typeface="Gill Sans MT"/>
                <a:cs typeface="Gill Sans MT"/>
              </a:rPr>
              <a:t>monthly </a:t>
            </a:r>
            <a:r>
              <a:rPr sz="2600" spc="120" dirty="0">
                <a:solidFill>
                  <a:srgbClr val="333333"/>
                </a:solidFill>
                <a:latin typeface="Gill Sans MT"/>
                <a:cs typeface="Gill Sans MT"/>
              </a:rPr>
              <a:t>invoices</a:t>
            </a:r>
            <a:endParaRPr sz="26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2600" spc="60" dirty="0">
                <a:solidFill>
                  <a:srgbClr val="333333"/>
                </a:solidFill>
                <a:latin typeface="Gill Sans MT"/>
                <a:cs typeface="Gill Sans MT"/>
              </a:rPr>
              <a:t>Conduct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05" dirty="0">
                <a:solidFill>
                  <a:srgbClr val="333333"/>
                </a:solidFill>
                <a:latin typeface="Gill Sans MT"/>
                <a:cs typeface="Gill Sans MT"/>
              </a:rPr>
              <a:t>quality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75" dirty="0">
                <a:solidFill>
                  <a:srgbClr val="333333"/>
                </a:solidFill>
                <a:latin typeface="Gill Sans MT"/>
                <a:cs typeface="Gill Sans MT"/>
              </a:rPr>
              <a:t>assurance</a:t>
            </a:r>
            <a:endParaRPr sz="260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47206" y="4748551"/>
            <a:ext cx="88836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u="sng" spc="-180" dirty="0">
                <a:solidFill>
                  <a:srgbClr val="333333"/>
                </a:solidFill>
                <a:latin typeface="Gill Sans MT"/>
                <a:cs typeface="Gill Sans MT"/>
              </a:rPr>
              <a:t>NRCS</a:t>
            </a:r>
            <a:endParaRPr sz="2600" u="sng" dirty="0">
              <a:latin typeface="Gill Sans MT"/>
              <a:cs typeface="Gill Sans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96709" y="5853387"/>
            <a:ext cx="104775" cy="1047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96709" y="6310587"/>
            <a:ext cx="104775" cy="10477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96709" y="6767787"/>
            <a:ext cx="104775" cy="10477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96709" y="7682187"/>
            <a:ext cx="104775" cy="10477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7149965" y="5601915"/>
            <a:ext cx="3466465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399"/>
              </a:lnSpc>
              <a:spcBef>
                <a:spcPts val="100"/>
              </a:spcBef>
            </a:pPr>
            <a:r>
              <a:rPr sz="2600" spc="160" dirty="0">
                <a:solidFill>
                  <a:srgbClr val="333333"/>
                </a:solidFill>
                <a:latin typeface="Gill Sans MT"/>
                <a:cs typeface="Gill Sans MT"/>
              </a:rPr>
              <a:t>Assist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-10" dirty="0">
                <a:solidFill>
                  <a:srgbClr val="333333"/>
                </a:solidFill>
                <a:latin typeface="Gill Sans MT"/>
                <a:cs typeface="Gill Sans MT"/>
              </a:rPr>
              <a:t>SWCD’s </a:t>
            </a:r>
            <a:r>
              <a:rPr sz="2600" spc="70" dirty="0">
                <a:solidFill>
                  <a:srgbClr val="333333"/>
                </a:solidFill>
                <a:latin typeface="Gill Sans MT"/>
                <a:cs typeface="Gill Sans MT"/>
              </a:rPr>
              <a:t>Reporting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80" dirty="0">
                <a:solidFill>
                  <a:srgbClr val="333333"/>
                </a:solidFill>
                <a:latin typeface="Gill Sans MT"/>
                <a:cs typeface="Gill Sans MT"/>
              </a:rPr>
              <a:t>and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10" dirty="0">
                <a:solidFill>
                  <a:srgbClr val="333333"/>
                </a:solidFill>
                <a:latin typeface="Gill Sans MT"/>
                <a:cs typeface="Gill Sans MT"/>
              </a:rPr>
              <a:t>invoicing </a:t>
            </a:r>
            <a:r>
              <a:rPr sz="2600" spc="60" dirty="0">
                <a:solidFill>
                  <a:srgbClr val="333333"/>
                </a:solidFill>
                <a:latin typeface="Gill Sans MT"/>
                <a:cs typeface="Gill Sans MT"/>
              </a:rPr>
              <a:t>Conduct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95" dirty="0">
                <a:solidFill>
                  <a:srgbClr val="333333"/>
                </a:solidFill>
                <a:latin typeface="Gill Sans MT"/>
                <a:cs typeface="Gill Sans MT"/>
              </a:rPr>
              <a:t>quality </a:t>
            </a:r>
            <a:r>
              <a:rPr sz="2600" spc="175" dirty="0">
                <a:solidFill>
                  <a:srgbClr val="333333"/>
                </a:solidFill>
                <a:latin typeface="Gill Sans MT"/>
                <a:cs typeface="Gill Sans MT"/>
              </a:rPr>
              <a:t>assurance</a:t>
            </a:r>
            <a:endParaRPr sz="2600">
              <a:latin typeface="Gill Sans MT"/>
              <a:cs typeface="Gill Sans MT"/>
            </a:endParaRPr>
          </a:p>
          <a:p>
            <a:pPr marL="12700" marR="128270">
              <a:lnSpc>
                <a:spcPct val="115399"/>
              </a:lnSpc>
            </a:pPr>
            <a:r>
              <a:rPr sz="2600" spc="114" dirty="0">
                <a:solidFill>
                  <a:srgbClr val="333333"/>
                </a:solidFill>
                <a:latin typeface="Gill Sans MT"/>
                <a:cs typeface="Gill Sans MT"/>
              </a:rPr>
              <a:t>Ensure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45" dirty="0">
                <a:solidFill>
                  <a:srgbClr val="333333"/>
                </a:solidFill>
                <a:latin typeface="Gill Sans MT"/>
                <a:cs typeface="Gill Sans MT"/>
              </a:rPr>
              <a:t>100%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20" dirty="0">
                <a:solidFill>
                  <a:srgbClr val="333333"/>
                </a:solidFill>
                <a:latin typeface="Gill Sans MT"/>
                <a:cs typeface="Gill Sans MT"/>
              </a:rPr>
              <a:t>coverage </a:t>
            </a:r>
            <a:r>
              <a:rPr sz="2600" spc="105" dirty="0">
                <a:solidFill>
                  <a:srgbClr val="333333"/>
                </a:solidFill>
                <a:latin typeface="Gill Sans MT"/>
                <a:cs typeface="Gill Sans MT"/>
              </a:rPr>
              <a:t>statewide</a:t>
            </a:r>
            <a:endParaRPr sz="2600">
              <a:latin typeface="Gill Sans MT"/>
              <a:cs typeface="Gill Sans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181046" y="4748551"/>
            <a:ext cx="126619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u="sng" spc="-330" dirty="0">
                <a:solidFill>
                  <a:srgbClr val="333333"/>
                </a:solidFill>
                <a:latin typeface="Gill Sans MT"/>
                <a:cs typeface="Gill Sans MT"/>
              </a:rPr>
              <a:t>AISWCD</a:t>
            </a:r>
            <a:endParaRPr sz="2600" u="sng" dirty="0">
              <a:latin typeface="Gill Sans MT"/>
              <a:cs typeface="Gill Sans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285356" y="5853387"/>
            <a:ext cx="104775" cy="10477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285356" y="6767787"/>
            <a:ext cx="104775" cy="104774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2538612" y="5601915"/>
            <a:ext cx="4234180" cy="2763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399"/>
              </a:lnSpc>
              <a:spcBef>
                <a:spcPts val="100"/>
              </a:spcBef>
            </a:pPr>
            <a:r>
              <a:rPr sz="2600" spc="80" dirty="0">
                <a:solidFill>
                  <a:srgbClr val="333333"/>
                </a:solidFill>
                <a:latin typeface="Gill Sans MT"/>
                <a:cs typeface="Gill Sans MT"/>
              </a:rPr>
              <a:t>Provide</a:t>
            </a:r>
            <a:r>
              <a:rPr sz="2600" spc="-5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05" dirty="0">
                <a:solidFill>
                  <a:srgbClr val="333333"/>
                </a:solidFill>
                <a:latin typeface="Gill Sans MT"/>
                <a:cs typeface="Gill Sans MT"/>
              </a:rPr>
              <a:t>administrative </a:t>
            </a:r>
            <a:r>
              <a:rPr sz="2600" spc="204" dirty="0">
                <a:solidFill>
                  <a:srgbClr val="333333"/>
                </a:solidFill>
                <a:latin typeface="Gill Sans MT"/>
                <a:cs typeface="Gill Sans MT"/>
              </a:rPr>
              <a:t>assistance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 for</a:t>
            </a:r>
            <a:r>
              <a:rPr sz="2600" spc="-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EQIP </a:t>
            </a:r>
            <a:r>
              <a:rPr sz="2600" spc="180" dirty="0">
                <a:solidFill>
                  <a:srgbClr val="333333"/>
                </a:solidFill>
                <a:latin typeface="Gill Sans MT"/>
                <a:cs typeface="Gill Sans MT"/>
              </a:rPr>
              <a:t>and</a:t>
            </a:r>
            <a:r>
              <a:rPr sz="260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30" dirty="0">
                <a:solidFill>
                  <a:srgbClr val="333333"/>
                </a:solidFill>
                <a:latin typeface="Gill Sans MT"/>
                <a:cs typeface="Gill Sans MT"/>
              </a:rPr>
              <a:t>CSP</a:t>
            </a:r>
            <a:endParaRPr lang="en-US" sz="2600" spc="130" dirty="0">
              <a:solidFill>
                <a:srgbClr val="333333"/>
              </a:solidFill>
              <a:latin typeface="Gill Sans MT"/>
              <a:cs typeface="Gill Sans MT"/>
            </a:endParaRPr>
          </a:p>
          <a:p>
            <a:pPr marL="12700" marR="5080">
              <a:lnSpc>
                <a:spcPct val="115399"/>
              </a:lnSpc>
              <a:spcBef>
                <a:spcPts val="100"/>
              </a:spcBef>
            </a:pPr>
            <a:r>
              <a:rPr lang="en-US" sz="2600" spc="130" dirty="0">
                <a:solidFill>
                  <a:srgbClr val="333333"/>
                </a:solidFill>
                <a:latin typeface="Gill Sans MT"/>
                <a:cs typeface="Gill Sans MT"/>
              </a:rPr>
              <a:t>Maintain </a:t>
            </a:r>
            <a:r>
              <a:rPr lang="en-US" sz="2600" spc="130" dirty="0" err="1">
                <a:solidFill>
                  <a:srgbClr val="333333"/>
                </a:solidFill>
                <a:latin typeface="Gill Sans MT"/>
                <a:cs typeface="Gill Sans MT"/>
              </a:rPr>
              <a:t>ProTracts</a:t>
            </a:r>
            <a:r>
              <a:rPr lang="en-US" sz="2600" spc="130" dirty="0">
                <a:solidFill>
                  <a:srgbClr val="333333"/>
                </a:solidFill>
                <a:latin typeface="Gill Sans MT"/>
                <a:cs typeface="Gill Sans MT"/>
              </a:rPr>
              <a:t> permissions </a:t>
            </a:r>
          </a:p>
          <a:p>
            <a:pPr marL="12700" marR="5080">
              <a:lnSpc>
                <a:spcPct val="115399"/>
              </a:lnSpc>
              <a:spcBef>
                <a:spcPts val="100"/>
              </a:spcBef>
            </a:pPr>
            <a:r>
              <a:rPr sz="2600" spc="13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20" dirty="0">
                <a:solidFill>
                  <a:srgbClr val="333333"/>
                </a:solidFill>
                <a:latin typeface="Gill Sans MT"/>
                <a:cs typeface="Gill Sans MT"/>
              </a:rPr>
              <a:t>Request</a:t>
            </a:r>
            <a:r>
              <a:rPr sz="2600" spc="-6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90" dirty="0">
                <a:solidFill>
                  <a:srgbClr val="333333"/>
                </a:solidFill>
                <a:latin typeface="Gill Sans MT"/>
                <a:cs typeface="Gill Sans MT"/>
              </a:rPr>
              <a:t>reimbursement </a:t>
            </a:r>
            <a:r>
              <a:rPr sz="2600" spc="80" dirty="0">
                <a:solidFill>
                  <a:srgbClr val="333333"/>
                </a:solidFill>
                <a:latin typeface="Gill Sans MT"/>
                <a:cs typeface="Gill Sans MT"/>
              </a:rPr>
              <a:t>through</a:t>
            </a:r>
            <a:r>
              <a:rPr sz="2600" spc="-60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90" dirty="0">
                <a:solidFill>
                  <a:srgbClr val="333333"/>
                </a:solidFill>
                <a:latin typeface="Gill Sans MT"/>
                <a:cs typeface="Gill Sans MT"/>
              </a:rPr>
              <a:t>monthly</a:t>
            </a:r>
            <a:r>
              <a:rPr sz="2600" spc="-55" dirty="0">
                <a:solidFill>
                  <a:srgbClr val="333333"/>
                </a:solidFill>
                <a:latin typeface="Gill Sans MT"/>
                <a:cs typeface="Gill Sans MT"/>
              </a:rPr>
              <a:t> </a:t>
            </a:r>
            <a:r>
              <a:rPr sz="2600" spc="110" dirty="0">
                <a:solidFill>
                  <a:srgbClr val="333333"/>
                </a:solidFill>
                <a:latin typeface="Gill Sans MT"/>
                <a:cs typeface="Gill Sans MT"/>
              </a:rPr>
              <a:t>invoicing</a:t>
            </a:r>
            <a:endParaRPr sz="2600" dirty="0">
              <a:latin typeface="Gill Sans MT"/>
              <a:cs typeface="Gill Sans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908574" y="4748551"/>
            <a:ext cx="948055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u="sng" spc="-400" dirty="0">
                <a:solidFill>
                  <a:srgbClr val="333333"/>
                </a:solidFill>
                <a:latin typeface="Gill Sans MT"/>
                <a:cs typeface="Gill Sans MT"/>
              </a:rPr>
              <a:t>SWCD</a:t>
            </a:r>
            <a:endParaRPr sz="2600" u="sng" dirty="0">
              <a:latin typeface="Gill Sans MT"/>
              <a:cs typeface="Gill Sans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110854" y="4619500"/>
            <a:ext cx="0" cy="4639310"/>
          </a:xfrm>
          <a:custGeom>
            <a:avLst/>
            <a:gdLst/>
            <a:ahLst/>
            <a:cxnLst/>
            <a:rect l="l" t="t" r="r" b="b"/>
            <a:pathLst>
              <a:path h="4639309">
                <a:moveTo>
                  <a:pt x="0" y="4638758"/>
                </a:moveTo>
                <a:lnTo>
                  <a:pt x="0" y="0"/>
                </a:lnTo>
              </a:path>
            </a:pathLst>
          </a:custGeom>
          <a:ln w="47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491812" y="4619500"/>
            <a:ext cx="0" cy="4639310"/>
          </a:xfrm>
          <a:custGeom>
            <a:avLst/>
            <a:gdLst/>
            <a:ahLst/>
            <a:cxnLst/>
            <a:rect l="l" t="t" r="r" b="b"/>
            <a:pathLst>
              <a:path h="4639309">
                <a:moveTo>
                  <a:pt x="0" y="4638758"/>
                </a:moveTo>
                <a:lnTo>
                  <a:pt x="0" y="0"/>
                </a:lnTo>
              </a:path>
            </a:pathLst>
          </a:custGeom>
          <a:ln w="4767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3333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558</TotalTime>
  <Words>1128</Words>
  <Application>Microsoft Office PowerPoint</Application>
  <PresentationFormat>Custom</PresentationFormat>
  <Paragraphs>156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Calibri</vt:lpstr>
      <vt:lpstr>Century Gothic</vt:lpstr>
      <vt:lpstr>Gill Sans MT</vt:lpstr>
      <vt:lpstr>Lucida Sans Unicode</vt:lpstr>
      <vt:lpstr>Tahoma</vt:lpstr>
      <vt:lpstr>Times New Roman</vt:lpstr>
      <vt:lpstr>Trebuchet MS</vt:lpstr>
      <vt:lpstr>Wingdings</vt:lpstr>
      <vt:lpstr>Office Theme</vt:lpstr>
      <vt:lpstr>SUCCESFUL GRANT MANAGEMENT</vt:lpstr>
      <vt:lpstr>CONGRATULATIONS!  You got a grant!!! Now what…. </vt:lpstr>
      <vt:lpstr>TIPS FOR SUCCESS</vt:lpstr>
      <vt:lpstr>PowerPoint Presentation</vt:lpstr>
      <vt:lpstr> INVOICING </vt:lpstr>
      <vt:lpstr> REPORTING  </vt:lpstr>
      <vt:lpstr>NRCS-SWCD Contribution Agreement Overview</vt:lpstr>
      <vt:lpstr>Administrative Support for EQIP and CSP</vt:lpstr>
      <vt:lpstr>Overview of Responsibilties</vt:lpstr>
      <vt:lpstr>PowerPoint Presentation</vt:lpstr>
      <vt:lpstr>New Applications</vt:lpstr>
      <vt:lpstr>Funded "Preapproved" Applications</vt:lpstr>
      <vt:lpstr>Active Contracts</vt:lpstr>
      <vt:lpstr>Web Portal Support</vt:lpstr>
      <vt:lpstr>Other Program Tasks</vt:lpstr>
      <vt:lpstr>Technical Assistance for CRP</vt:lpstr>
      <vt:lpstr>Overview of Responsibilties</vt:lpstr>
      <vt:lpstr>Technical Assistance for CRP TASKS &amp; DUTIES</vt:lpstr>
      <vt:lpstr>SECTION A: DEVELOP CONSERVATION PLANS</vt:lpstr>
      <vt:lpstr>Section B: Conservation Plans for Reenrolled Acres</vt:lpstr>
      <vt:lpstr>Section C: Establishment Reviews</vt:lpstr>
      <vt:lpstr>Section D: Maintenance Reviews</vt:lpstr>
      <vt:lpstr>Section E: Practice Applications</vt:lpstr>
      <vt:lpstr>NRCS Guidance: Requesting Reimbursement for Practice Standards</vt:lpstr>
      <vt:lpstr>Section F: Practice Certification and Checkout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NRCS-SWCD Contribution Agreement Overview</dc:title>
  <cp:lastModifiedBy>Ashley Curran</cp:lastModifiedBy>
  <cp:revision>4</cp:revision>
  <dcterms:created xsi:type="dcterms:W3CDTF">2022-07-14T21:34:34Z</dcterms:created>
  <dcterms:modified xsi:type="dcterms:W3CDTF">2022-07-19T06:09:08Z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2022-06-20T00:00:00Z</vt:filetime>
  </property>
  <property fmtid="{D5CDD505-2E9C-101B-9397-08002B2CF9AE}" pid="3" name="LastSaved">
    <vt:filetime>2022-07-14T00:00:00Z</vt:filetime>
  </property>
</Properties>
</file>