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</p:sldMasterIdLst>
  <p:notesMasterIdLst>
    <p:notesMasterId r:id="rId46"/>
  </p:notesMasterIdLst>
  <p:handoutMasterIdLst>
    <p:handoutMasterId r:id="rId47"/>
  </p:handoutMasterIdLst>
  <p:sldIdLst>
    <p:sldId id="291" r:id="rId2"/>
    <p:sldId id="295" r:id="rId3"/>
    <p:sldId id="294" r:id="rId4"/>
    <p:sldId id="296" r:id="rId5"/>
    <p:sldId id="297" r:id="rId6"/>
    <p:sldId id="292" r:id="rId7"/>
    <p:sldId id="293" r:id="rId8"/>
    <p:sldId id="298" r:id="rId9"/>
    <p:sldId id="302" r:id="rId10"/>
    <p:sldId id="304" r:id="rId11"/>
    <p:sldId id="300" r:id="rId12"/>
    <p:sldId id="305" r:id="rId13"/>
    <p:sldId id="308" r:id="rId14"/>
    <p:sldId id="306" r:id="rId15"/>
    <p:sldId id="307" r:id="rId16"/>
    <p:sldId id="321" r:id="rId17"/>
    <p:sldId id="322" r:id="rId18"/>
    <p:sldId id="323" r:id="rId19"/>
    <p:sldId id="309" r:id="rId20"/>
    <p:sldId id="313" r:id="rId21"/>
    <p:sldId id="314" r:id="rId22"/>
    <p:sldId id="310" r:id="rId23"/>
    <p:sldId id="312" r:id="rId24"/>
    <p:sldId id="275" r:id="rId25"/>
    <p:sldId id="315" r:id="rId26"/>
    <p:sldId id="258" r:id="rId27"/>
    <p:sldId id="259" r:id="rId28"/>
    <p:sldId id="260" r:id="rId29"/>
    <p:sldId id="261" r:id="rId30"/>
    <p:sldId id="262" r:id="rId31"/>
    <p:sldId id="316" r:id="rId32"/>
    <p:sldId id="263" r:id="rId33"/>
    <p:sldId id="320" r:id="rId34"/>
    <p:sldId id="319" r:id="rId35"/>
    <p:sldId id="264" r:id="rId36"/>
    <p:sldId id="265" r:id="rId37"/>
    <p:sldId id="266" r:id="rId38"/>
    <p:sldId id="267" r:id="rId39"/>
    <p:sldId id="268" r:id="rId40"/>
    <p:sldId id="276" r:id="rId41"/>
    <p:sldId id="317" r:id="rId42"/>
    <p:sldId id="281" r:id="rId43"/>
    <p:sldId id="283" r:id="rId44"/>
    <p:sldId id="318" r:id="rId4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gson, Paula - NRCS, Champaign, IL" initials="HP-NCI" lastIdx="1" clrIdx="0">
    <p:extLst>
      <p:ext uri="{19B8F6BF-5375-455C-9EA6-DF929625EA0E}">
        <p15:presenceInfo xmlns:p15="http://schemas.microsoft.com/office/powerpoint/2012/main" userId="S::paula.hingson@usda.gov::60729676-ebd2-4004-9c9c-2507f8e07e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08" y="-8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7T23:00:31.07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E837-F3D6-4FCE-A857-78850721A0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E239A-6724-46D4-AAA1-99D9A9D6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5890-214A-4BDE-9D29-91CEF2A3A0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89FFC-881C-48A2-9A45-F059B84C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89FFC-881C-48A2-9A45-F059B84CA3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688D-33E6-4B0B-8407-C6027B5E8278}" type="datetime1">
              <a:rPr lang="en-US" smtClean="0"/>
              <a:t>10/28/2021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4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8773-8FE3-440D-BA19-ED16015C9E48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3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76C2-E781-40EF-8716-1487FCF227BD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0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9AD-DE69-4DD9-9543-3AAA0968C8AA}" type="datetime1">
              <a:rPr lang="en-US" smtClean="0"/>
              <a:t>10/28/2021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0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B5B2-A981-45FD-B506-8AA260A40865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FEC2-0C90-4298-A9F0-D55397DBF145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3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8C3-E6B0-4B17-AB34-21475FA7C2B4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522B-A3D4-495C-A93E-5EECBBFE506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B8D-4BBA-446F-983F-4ECC7E07A8C2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DB5E-B725-4829-A4DE-E067EA5AEF8D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9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0D7629-3D7C-48CB-8876-7EBD5075FFEF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803392"/>
            <a:ext cx="811019" cy="503578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E353-E4CC-4A2F-8C21-F0B509682A94}" type="datetime1">
              <a:rPr lang="en-US" smtClean="0"/>
              <a:t>10/28/2021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EBDD-0BDC-4C1D-B743-A353409E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420464"/>
            <a:ext cx="8361229" cy="3035216"/>
          </a:xfrm>
        </p:spPr>
        <p:txBody>
          <a:bodyPr>
            <a:normAutofit/>
          </a:bodyPr>
          <a:lstStyle/>
          <a:p>
            <a:r>
              <a:rPr lang="en-US" dirty="0"/>
              <a:t>Conservation Reserve Program (CRP)</a:t>
            </a:r>
          </a:p>
        </p:txBody>
      </p:sp>
    </p:spTree>
    <p:extLst>
      <p:ext uri="{BB962C8B-B14F-4D97-AF65-F5344CB8AC3E}">
        <p14:creationId xmlns:p14="http://schemas.microsoft.com/office/powerpoint/2010/main" val="143195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5216-E446-4DC0-AD94-AC9D41F5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Administers </a:t>
            </a:r>
            <a:r>
              <a:rPr lang="en-US" dirty="0" err="1"/>
              <a:t>crp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AE54-AF2B-424E-ADFB-A6C484A8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Issue FSA-848A to participants </a:t>
            </a:r>
          </a:p>
          <a:p>
            <a:pPr lvl="1"/>
            <a:r>
              <a:rPr lang="en-US" dirty="0"/>
              <a:t>send referrals for conservation planning to TSP or NRCS </a:t>
            </a:r>
          </a:p>
          <a:p>
            <a:pPr lvl="1"/>
            <a:r>
              <a:rPr lang="en-US" dirty="0"/>
              <a:t>prepare forms for C/S payments • compute C/S and rental payments </a:t>
            </a:r>
          </a:p>
          <a:p>
            <a:pPr lvl="1"/>
            <a:r>
              <a:rPr lang="en-US" dirty="0"/>
              <a:t>maintain and update changes in land ownership in MIDAS BP and MIDAS Farm Records file • renumber fields redefined for CRP according to 10-CM • maintain cropland classification for acres devoted to trees for the life of CRP-1</a:t>
            </a:r>
          </a:p>
          <a:p>
            <a:pPr lvl="1"/>
            <a:r>
              <a:rPr lang="en-US" dirty="0"/>
              <a:t>maintain cropland classification for acres devoted to trees for the life of CRP-1 </a:t>
            </a:r>
          </a:p>
          <a:p>
            <a:pPr lvl="1"/>
            <a:r>
              <a:rPr lang="en-US" dirty="0"/>
              <a:t>determine value of refunds, interest, and liquidated damages, when applicable, and according to the provisions of this handbook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369F-C285-46C2-832D-281859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conserving and improving the nation’s natural resource base – CRP Purpose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184E1E-9F40-4F97-81AF-662DE8993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182" y="1936881"/>
            <a:ext cx="5508027" cy="41997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919A8-740B-432D-928A-61A9A8AEC6E4}"/>
              </a:ext>
            </a:extLst>
          </p:cNvPr>
          <p:cNvSpPr txBox="1"/>
          <p:nvPr/>
        </p:nvSpPr>
        <p:spPr>
          <a:xfrm rot="592350">
            <a:off x="9105899" y="3057525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Practice details in the 2-CRP handbook</a:t>
            </a:r>
          </a:p>
        </p:txBody>
      </p:sp>
    </p:spTree>
    <p:extLst>
      <p:ext uri="{BB962C8B-B14F-4D97-AF65-F5344CB8AC3E}">
        <p14:creationId xmlns:p14="http://schemas.microsoft.com/office/powerpoint/2010/main" val="31754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369F-C285-46C2-832D-28185939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conserving and improving the nation’s natural resource base – CRP Purpose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97DA09-4E6B-4013-9CE0-F52F6E52B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82" y="1853754"/>
            <a:ext cx="6301879" cy="3734246"/>
          </a:xfrm>
        </p:spPr>
      </p:pic>
    </p:spTree>
    <p:extLst>
      <p:ext uri="{BB962C8B-B14F-4D97-AF65-F5344CB8AC3E}">
        <p14:creationId xmlns:p14="http://schemas.microsoft.com/office/powerpoint/2010/main" val="24985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F8F4-0FCF-48F3-9673-B4289DAC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practices – More details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443508-6AB6-4BDF-AED0-284C6FAB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667" y="1853754"/>
            <a:ext cx="6058996" cy="4208702"/>
          </a:xfrm>
        </p:spPr>
      </p:pic>
    </p:spTree>
    <p:extLst>
      <p:ext uri="{BB962C8B-B14F-4D97-AF65-F5344CB8AC3E}">
        <p14:creationId xmlns:p14="http://schemas.microsoft.com/office/powerpoint/2010/main" val="250628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6B81-A087-4397-8435-1A371D67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CRP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B80F4F-7647-4833-BD1F-3A1E2E9F2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818" y="1853754"/>
            <a:ext cx="5474207" cy="4229472"/>
          </a:xfrm>
        </p:spPr>
      </p:pic>
    </p:spTree>
    <p:extLst>
      <p:ext uri="{BB962C8B-B14F-4D97-AF65-F5344CB8AC3E}">
        <p14:creationId xmlns:p14="http://schemas.microsoft.com/office/powerpoint/2010/main" val="267188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3195-1087-481E-970B-EFBC207B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CRP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474184-397D-40AB-992F-2D4A4C86A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406078"/>
            <a:ext cx="4428283" cy="419972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2AE9C-A115-4B06-A410-986F4F5A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40" y="1329136"/>
            <a:ext cx="4593799" cy="44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5A09-F356-4087-A14F-75F1F977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documents for NRCS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CCB12-8AF9-4E1A-A94A-7564370D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 CRP Handbook, specifically Exhibit 11 (provided details that the program allows by practice.</a:t>
            </a:r>
          </a:p>
          <a:p>
            <a:r>
              <a:rPr lang="en-US" dirty="0"/>
              <a:t>Field Office Technical Guide (FOTG) provides Standards and Specifications that must be implemented for each practice, that supports the CRP practices.</a:t>
            </a:r>
          </a:p>
        </p:txBody>
      </p:sp>
    </p:spTree>
    <p:extLst>
      <p:ext uri="{BB962C8B-B14F-4D97-AF65-F5344CB8AC3E}">
        <p14:creationId xmlns:p14="http://schemas.microsoft.com/office/powerpoint/2010/main" val="236858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A9D5-137F-49D3-843B-99C9ED9F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2-Crp Exhibit 11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7256A-1618-43B5-8A2C-421D5D79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825" y="1856403"/>
            <a:ext cx="7071476" cy="4197077"/>
          </a:xfrm>
        </p:spPr>
      </p:pic>
    </p:spTree>
    <p:extLst>
      <p:ext uri="{BB962C8B-B14F-4D97-AF65-F5344CB8AC3E}">
        <p14:creationId xmlns:p14="http://schemas.microsoft.com/office/powerpoint/2010/main" val="281591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30FD-948B-4DD2-88A4-230B9F6D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CRP Exhibit 11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EF5FF-46C6-4CD3-8C5E-031C7AD18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6" y="1853754"/>
            <a:ext cx="8706316" cy="3820536"/>
          </a:xfrm>
        </p:spPr>
      </p:pic>
    </p:spTree>
    <p:extLst>
      <p:ext uri="{BB962C8B-B14F-4D97-AF65-F5344CB8AC3E}">
        <p14:creationId xmlns:p14="http://schemas.microsoft.com/office/powerpoint/2010/main" val="372805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D4C4-79B2-42E3-83C7-74285B93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Grasslands -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20FD-1BD4-4F3F-8D18-3FEC3810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assistance to landowners and operators to protect grazing uses and related conservation values on eligible private pasture and rangelands. </a:t>
            </a:r>
          </a:p>
          <a:p>
            <a:r>
              <a:rPr lang="en-US" dirty="0"/>
              <a:t>Promotes maintaining and improving plant and animal biodiversity, and protecting grasslands and shrublands from the threat of conversion to uses other than grazing </a:t>
            </a:r>
          </a:p>
          <a:p>
            <a:r>
              <a:rPr lang="en-US" dirty="0"/>
              <a:t>Participants voluntarily limit future development and cropping uses of the land while retaining the right to conduct common grazing practices and operations related to the production of forage and seeding, </a:t>
            </a:r>
          </a:p>
          <a:p>
            <a:r>
              <a:rPr lang="en-US" dirty="0"/>
              <a:t>subject to *--certain restrictions during PNS.— Primary nesting season</a:t>
            </a:r>
          </a:p>
        </p:txBody>
      </p:sp>
    </p:spTree>
    <p:extLst>
      <p:ext uri="{BB962C8B-B14F-4D97-AF65-F5344CB8AC3E}">
        <p14:creationId xmlns:p14="http://schemas.microsoft.com/office/powerpoint/2010/main" val="383964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0853-D402-447B-84B3-F89B301F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 of the Conservation Reserve Program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61B1-0757-4AF7-A8B0-ED30601A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the Food Security Act of 1985, as amended </a:t>
            </a:r>
          </a:p>
          <a:p>
            <a:r>
              <a:rPr lang="en-US" sz="3200"/>
              <a:t>7 CFR Part 1410 </a:t>
            </a:r>
          </a:p>
          <a:p>
            <a:r>
              <a:rPr lang="en-US" sz="3200"/>
              <a:t>annual appropriations acts.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8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0C2B-3E61-4894-9955-17C8BE07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Grassland - </a:t>
            </a:r>
            <a:r>
              <a:rPr lang="en-US" dirty="0" err="1"/>
              <a:t>crp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23D1-9438-4F48-9967-12BF4EE3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with signup 202 (FY21) only CP88 is authorized for CRP Grassland. </a:t>
            </a:r>
          </a:p>
          <a:p>
            <a:r>
              <a:rPr lang="en-US" dirty="0"/>
              <a:t>CP88 – Permanent native grasses and legumes</a:t>
            </a:r>
          </a:p>
          <a:p>
            <a:r>
              <a:rPr lang="en-US" dirty="0"/>
              <a:t>Existing contracts will continue to use practices CP42, CP87, CP87A, CP88, and CP88A if enrolled during signup 200 and practices CP87, CP87A, CP88, and CP88A if enrolled during signup 201</a:t>
            </a:r>
          </a:p>
        </p:txBody>
      </p:sp>
    </p:spTree>
    <p:extLst>
      <p:ext uri="{BB962C8B-B14F-4D97-AF65-F5344CB8AC3E}">
        <p14:creationId xmlns:p14="http://schemas.microsoft.com/office/powerpoint/2010/main" val="416832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5EFA-3636-493B-AD62-5748553D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Grassland – </a:t>
            </a:r>
            <a:r>
              <a:rPr lang="en-US" dirty="0" err="1"/>
              <a:t>crp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A429-C57D-4FD0-8252-F2776CD4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Signup work is completed primarily by FSA</a:t>
            </a:r>
          </a:p>
          <a:p>
            <a:pPr lvl="1"/>
            <a:r>
              <a:rPr lang="en-US" dirty="0"/>
              <a:t>Sometimes applicants have questions for NRCS wanting to know what is included in a grazing plan.</a:t>
            </a:r>
          </a:p>
          <a:p>
            <a:r>
              <a:rPr lang="en-US" dirty="0"/>
              <a:t>When offers are selected at the FSA national level for funding, NRCS develops a Grazing plan with the applicants.  </a:t>
            </a:r>
          </a:p>
          <a:p>
            <a:r>
              <a:rPr lang="en-US" dirty="0"/>
              <a:t>Grazing plans must meet NRCS Standard and </a:t>
            </a:r>
            <a:r>
              <a:rPr lang="en-US" dirty="0" err="1"/>
              <a:t>Specificaion</a:t>
            </a:r>
            <a:r>
              <a:rPr lang="en-US" dirty="0"/>
              <a:t>, Conservation Practice Standard (CPS) 512</a:t>
            </a:r>
          </a:p>
        </p:txBody>
      </p:sp>
    </p:spTree>
    <p:extLst>
      <p:ext uri="{BB962C8B-B14F-4D97-AF65-F5344CB8AC3E}">
        <p14:creationId xmlns:p14="http://schemas.microsoft.com/office/powerpoint/2010/main" val="61646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3C8C-E085-48C4-A89D-B7AFA0F1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30 -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41FC-1CB5-429B-A6EB-358E21CE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30 first offered as a Pilot program in 2020.</a:t>
            </a:r>
          </a:p>
          <a:p>
            <a:r>
              <a:rPr lang="en-US" dirty="0"/>
              <a:t>Offered in all states in 2021</a:t>
            </a:r>
          </a:p>
          <a:p>
            <a:r>
              <a:rPr lang="en-US" dirty="0"/>
              <a:t>Allows some practices to be enrolled into CRP for 30 years.</a:t>
            </a:r>
          </a:p>
          <a:p>
            <a:r>
              <a:rPr lang="en-US" dirty="0"/>
              <a:t>Unknown if CLEAR30 will be offered in FY22</a:t>
            </a:r>
          </a:p>
        </p:txBody>
      </p:sp>
    </p:spTree>
    <p:extLst>
      <p:ext uri="{BB962C8B-B14F-4D97-AF65-F5344CB8AC3E}">
        <p14:creationId xmlns:p14="http://schemas.microsoft.com/office/powerpoint/2010/main" val="74717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FA57-335A-4400-8B8D-166DF9B7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3656C-61E7-4A38-8A9D-BB444523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areas</a:t>
            </a:r>
          </a:p>
          <a:p>
            <a:r>
              <a:rPr lang="en-US" dirty="0"/>
              <a:t>Forest management Incentives Program</a:t>
            </a:r>
          </a:p>
          <a:p>
            <a:r>
              <a:rPr lang="en-US" dirty="0"/>
              <a:t>Water quality Areas</a:t>
            </a:r>
          </a:p>
          <a:p>
            <a:r>
              <a:rPr lang="en-US" dirty="0"/>
              <a:t>Water quality and wildlife Zones</a:t>
            </a:r>
          </a:p>
          <a:p>
            <a:endParaRPr lang="en-US" dirty="0"/>
          </a:p>
          <a:p>
            <a:r>
              <a:rPr lang="en-US" dirty="0"/>
              <a:t>SAVE these for LATER Training</a:t>
            </a:r>
          </a:p>
        </p:txBody>
      </p:sp>
    </p:spTree>
    <p:extLst>
      <p:ext uri="{BB962C8B-B14F-4D97-AF65-F5344CB8AC3E}">
        <p14:creationId xmlns:p14="http://schemas.microsoft.com/office/powerpoint/2010/main" val="398958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37" y="733243"/>
            <a:ext cx="10028060" cy="78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New </a:t>
            </a:r>
            <a:r>
              <a:rPr lang="en-US" sz="4400" dirty="0" err="1"/>
              <a:t>ENROLLment</a:t>
            </a:r>
            <a:r>
              <a:rPr lang="en-US" sz="4400" dirty="0"/>
              <a:t> &amp; Re-enrollment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69" y="2134473"/>
            <a:ext cx="4718277" cy="1816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NEW ENROLLMENT</a:t>
            </a:r>
          </a:p>
          <a:p>
            <a:r>
              <a:rPr lang="en-US" sz="1800" dirty="0"/>
              <a:t>Offered acreage NOT currently under CRP-1 contract</a:t>
            </a:r>
          </a:p>
          <a:p>
            <a:pPr lvl="1"/>
            <a:r>
              <a:rPr lang="en-US" sz="1800" dirty="0"/>
              <a:t>New acreage currently being planted to an agricultural commodity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66576" y="2251920"/>
            <a:ext cx="4850875" cy="2177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RE-ENROLLMENT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Offered acreage IS currently under CRP-1 contract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i="0" dirty="0"/>
              <a:t>scheduled to expire in 6 months or less AND contract start date is October 1 immediately following contract expiration (no gap in contract periods).</a:t>
            </a:r>
          </a:p>
        </p:txBody>
      </p:sp>
    </p:spTree>
    <p:extLst>
      <p:ext uri="{BB962C8B-B14F-4D97-AF65-F5344CB8AC3E}">
        <p14:creationId xmlns:p14="http://schemas.microsoft.com/office/powerpoint/2010/main" val="677909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76D4-6DA0-4E7D-A31D-381EF065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5981"/>
            <a:ext cx="9603275" cy="722277"/>
          </a:xfrm>
        </p:spPr>
        <p:txBody>
          <a:bodyPr/>
          <a:lstStyle/>
          <a:p>
            <a:r>
              <a:rPr lang="en-US" dirty="0"/>
              <a:t>Enrollment process for continuous </a:t>
            </a:r>
            <a:r>
              <a:rPr lang="en-US" dirty="0" err="1"/>
              <a:t>crp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5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2739"/>
              </p:ext>
            </p:extLst>
          </p:nvPr>
        </p:nvGraphicFramePr>
        <p:xfrm>
          <a:off x="1238434" y="550990"/>
          <a:ext cx="9886765" cy="4577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Producer: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expresses an interest in enrolling in CRP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indicates</a:t>
                      </a:r>
                      <a:r>
                        <a:rPr lang="en-US" baseline="0" dirty="0"/>
                        <a:t> the acreage they want to enroll on digital imagery and identifies the practice they want to enroll.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 FSA office determines if</a:t>
                      </a:r>
                      <a:r>
                        <a:rPr lang="en-US" baseline="0" dirty="0"/>
                        <a:t> all the following are met: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producer eligibility requirements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land eligibility requirements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CRP county cropland limit has been exceeded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CRP practice/initiative allocation has not been exceeded.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all requirements in step 2 are</a:t>
                      </a:r>
                      <a:r>
                        <a:rPr lang="en-US" baseline="0" dirty="0"/>
                        <a:t> met, FSA creates a TERRA Scenario (Soils report for the acres being enrolled, </a:t>
                      </a:r>
                    </a:p>
                    <a:p>
                      <a:r>
                        <a:rPr lang="en-US" baseline="0" dirty="0"/>
                        <a:t>upload infomraiton the FSA software system (COLS) and print CRP2C.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all requirements in step 2 are NOT met,</a:t>
                      </a:r>
                      <a:r>
                        <a:rPr lang="en-US" baseline="0" dirty="0"/>
                        <a:t> STOP and do not proceed. Notify producer of unacceptable offer using CRP-26 letter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6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38353"/>
              </p:ext>
            </p:extLst>
          </p:nvPr>
        </p:nvGraphicFramePr>
        <p:xfrm>
          <a:off x="1238435" y="550989"/>
          <a:ext cx="9876978" cy="5094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3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County committee (COCO or County Executive Director (CED) provides the following to NRCS or TSP: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unsigned CRP-2C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digital imagery identifying</a:t>
                      </a:r>
                      <a:r>
                        <a:rPr lang="en-US" baseline="0" dirty="0"/>
                        <a:t> the acreage offered.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NRCS makes a site visit.  Based on site visit, NRCS/TSP determines, </a:t>
                      </a:r>
                      <a:r>
                        <a:rPr lang="en-US" u="sng" dirty="0"/>
                        <a:t>using the Documentation of Suitability and Feasibility Worksheet</a:t>
                      </a:r>
                      <a:r>
                        <a:rPr lang="en-US" dirty="0"/>
                        <a:t>, if the: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existing</a:t>
                      </a:r>
                      <a:r>
                        <a:rPr lang="en-US" baseline="0" dirty="0"/>
                        <a:t> cover is functioning as the practice offered (if re-enrollment)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practice offered meets the purpose of the practice according to 2-CRP handbook, Exhibit 11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 practice fits the site and is needed and feasible to solve the (existing) resource concern.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3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NRCS or TSP: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returns unsigned</a:t>
                      </a:r>
                      <a:r>
                        <a:rPr lang="en-US" baseline="0" dirty="0"/>
                        <a:t> CRP-2C and digital imagery to FSA County Office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provides the FSA County Office a </a:t>
                      </a:r>
                      <a:r>
                        <a:rPr lang="en-US" u="sng" baseline="0" dirty="0"/>
                        <a:t>signed and dated Documentation of Suitability and Feasibility Worksheet</a:t>
                      </a:r>
                      <a:r>
                        <a:rPr lang="en-US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32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52084"/>
              </p:ext>
            </p:extLst>
          </p:nvPr>
        </p:nvGraphicFramePr>
        <p:xfrm>
          <a:off x="1238435" y="550989"/>
          <a:ext cx="9826644" cy="43649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COC or CED reviews NRCS or TSP documents</a:t>
                      </a:r>
                      <a:r>
                        <a:rPr lang="en-US" baseline="0" dirty="0"/>
                        <a:t> and findings. County office files copy of signed and dated Documentation of Suitability and Feasibility Worksheet in the CRP folder.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If NRCS or TSP determined the practice and acreage offered is: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suitable, needed and feasible; </a:t>
                      </a:r>
                      <a:r>
                        <a:rPr lang="en-US" b="1" dirty="0"/>
                        <a:t>STOP</a:t>
                      </a:r>
                      <a:r>
                        <a:rPr lang="en-US" dirty="0"/>
                        <a:t> and notify the producer the</a:t>
                      </a:r>
                      <a:r>
                        <a:rPr lang="en-US" baseline="0" dirty="0"/>
                        <a:t> practice is </a:t>
                      </a:r>
                      <a:r>
                        <a:rPr lang="en-US" b="1" baseline="0" dirty="0"/>
                        <a:t>NOT</a:t>
                      </a:r>
                      <a:r>
                        <a:rPr lang="en-US" baseline="0" dirty="0"/>
                        <a:t> acceptable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suitable, needed and feasible without any changes; go to step 9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suitable, needed and feasible, but only if required changes are made; go to step 8.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IF</a:t>
                      </a:r>
                      <a:r>
                        <a:rPr lang="en-US" baseline="0" dirty="0"/>
                        <a:t> producer modifies the practice or acreage offered </a:t>
                      </a:r>
                      <a:r>
                        <a:rPr lang="en-US" u="sng" baseline="0" dirty="0"/>
                        <a:t>after</a:t>
                      </a:r>
                      <a:r>
                        <a:rPr lang="en-US" baseline="0" dirty="0"/>
                        <a:t> NRCS or TSP has made the determinations in this step, </a:t>
                      </a:r>
                      <a:r>
                        <a:rPr lang="en-US" b="1" baseline="0" dirty="0"/>
                        <a:t>STOP</a:t>
                      </a:r>
                      <a:r>
                        <a:rPr lang="en-US" b="0" baseline="0" dirty="0"/>
                        <a:t> and go back to step 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5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25642"/>
              </p:ext>
            </p:extLst>
          </p:nvPr>
        </p:nvGraphicFramePr>
        <p:xfrm>
          <a:off x="1238435" y="550989"/>
          <a:ext cx="9893756" cy="48934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COC or CED notifies producer of</a:t>
                      </a:r>
                      <a:r>
                        <a:rPr lang="en-US" baseline="0" dirty="0"/>
                        <a:t> required changes needed to make the practice acceptable. If producer: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agrees to make all required changes, update TERRA Scenario and COLS, then proceed to step 9.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does </a:t>
                      </a:r>
                      <a:r>
                        <a:rPr lang="en-US" b="1" dirty="0"/>
                        <a:t>NOT</a:t>
                      </a:r>
                      <a:r>
                        <a:rPr lang="en-US" b="0" dirty="0"/>
                        <a:t> agree to make all required changes, </a:t>
                      </a:r>
                      <a:r>
                        <a:rPr lang="en-US" b="1" dirty="0"/>
                        <a:t>STOP</a:t>
                      </a:r>
                      <a:r>
                        <a:rPr lang="en-US" b="0" dirty="0"/>
                        <a:t> and notify producer offer is not acceptable using CRP-26.</a:t>
                      </a:r>
                      <a:endParaRPr lang="en-US" dirty="0"/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IF</a:t>
                      </a:r>
                      <a:r>
                        <a:rPr lang="en-US" baseline="0" dirty="0"/>
                        <a:t> producer modifies the practice or acreage offered </a:t>
                      </a:r>
                      <a:r>
                        <a:rPr lang="en-US" u="sng" baseline="0" dirty="0"/>
                        <a:t>after</a:t>
                      </a:r>
                      <a:r>
                        <a:rPr lang="en-US" baseline="0" dirty="0"/>
                        <a:t> NRCS or TSP has made the determinations in this step, </a:t>
                      </a:r>
                      <a:r>
                        <a:rPr lang="en-US" b="1" baseline="0" dirty="0"/>
                        <a:t>STOP</a:t>
                      </a:r>
                      <a:r>
                        <a:rPr lang="en-US" b="0" baseline="0" dirty="0"/>
                        <a:t> and go back to step 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County Offices shall ensure that the base limitation is not exceeded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FSA County Office completes and prints CRP-2C and CRP-1.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FSA County Office completes paid-for measurement service, if requested.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Producer signs and dates completed CRP-2C and CRP-1, and provides the signed documents to the FSA county office.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2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4DB2-D9C1-44A3-890C-1A606147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Conservation Reserve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2F5D2-0CC3-443C-8D65-F5BAEC12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CRP Objective </a:t>
            </a:r>
          </a:p>
          <a:p>
            <a:r>
              <a:rPr lang="en-US" dirty="0"/>
              <a:t>CRP’s objective is to cost-effectively assist owners and operators in conserving and improving the nation’s natural resource base.</a:t>
            </a:r>
          </a:p>
          <a:p>
            <a:pPr marL="0" indent="0">
              <a:buNone/>
            </a:pPr>
            <a:r>
              <a:rPr lang="en-US" dirty="0"/>
              <a:t>CRP Emphasis </a:t>
            </a:r>
          </a:p>
          <a:p>
            <a:r>
              <a:rPr lang="en-US" dirty="0"/>
              <a:t>CRP is a natural resource program that: </a:t>
            </a:r>
          </a:p>
          <a:p>
            <a:pPr lvl="1"/>
            <a:r>
              <a:rPr lang="en-US" dirty="0"/>
              <a:t>protects the nation’s soil, water, and wildlife resources </a:t>
            </a:r>
          </a:p>
          <a:p>
            <a:pPr lvl="1"/>
            <a:r>
              <a:rPr lang="en-US" dirty="0"/>
              <a:t>improves and preserves water quality</a:t>
            </a:r>
          </a:p>
          <a:p>
            <a:pPr lvl="1"/>
            <a:r>
              <a:rPr lang="en-US" dirty="0"/>
              <a:t>enhances fish and wildlife habitat</a:t>
            </a:r>
          </a:p>
          <a:p>
            <a:pPr lvl="1"/>
            <a:r>
              <a:rPr lang="en-US" dirty="0"/>
              <a:t>addresses issues raised by local, State, regional, and national conservation initiatives. </a:t>
            </a:r>
          </a:p>
        </p:txBody>
      </p:sp>
    </p:spTree>
    <p:extLst>
      <p:ext uri="{BB962C8B-B14F-4D97-AF65-F5344CB8AC3E}">
        <p14:creationId xmlns:p14="http://schemas.microsoft.com/office/powerpoint/2010/main" val="212201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2414"/>
              </p:ext>
            </p:extLst>
          </p:nvPr>
        </p:nvGraphicFramePr>
        <p:xfrm>
          <a:off x="1238435" y="550990"/>
          <a:ext cx="9934390" cy="449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County Office: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notifies</a:t>
                      </a:r>
                      <a:r>
                        <a:rPr lang="en-US" baseline="0" dirty="0"/>
                        <a:t> producer of acceptability of offer using CRP-23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provides producer a copy of signed CRP-1 and CRP-2C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provides producer a copy of CRP-1 Appendix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provides NRCS a copy of the letter of acceptability sent to producer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provides NRCS a copy of signed CRP-1 and CRP-2C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updates offer status in COLS to “submit to plan”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NRCS develops conservation plan with the producer.</a:t>
                      </a:r>
                    </a:p>
                    <a:p>
                      <a:r>
                        <a:rPr lang="en-US" dirty="0"/>
                        <a:t>NRCS provides FSA County Office with: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NRCS</a:t>
                      </a:r>
                      <a:r>
                        <a:rPr lang="en-US" baseline="0" dirty="0"/>
                        <a:t> signed conservation plan and all supporting documentation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Plan must be signed by participants and Conservation Planner with proper planning certification.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NRCS-CPA-52 with the NRCS portion completed.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9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87065"/>
              </p:ext>
            </p:extLst>
          </p:nvPr>
        </p:nvGraphicFramePr>
        <p:xfrm>
          <a:off x="1291079" y="638508"/>
          <a:ext cx="9826644" cy="3593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County Office: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completes FSA’s portion of NRCS-CPA-52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completes all necessary consultations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obtains copy of all permits or other permissions necessary to perform and maintain practices as provided by NRCS on NRCS-CPA-52 section G.</a:t>
                      </a:r>
                    </a:p>
                    <a:p>
                      <a:pPr marL="461963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0" indent="176213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County Office updates offer status in COLS to “submit to COC”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8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56006"/>
              </p:ext>
            </p:extLst>
          </p:nvPr>
        </p:nvGraphicFramePr>
        <p:xfrm>
          <a:off x="1291079" y="686466"/>
          <a:ext cx="9818255" cy="4348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Continuous Signup Activity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determined complete and acceptable, FSA COC or CED signs conservation plan.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FSA County Office</a:t>
                      </a:r>
                      <a:r>
                        <a:rPr lang="en-US" baseline="0" dirty="0"/>
                        <a:t> ensures that AGI determination is made for the FY of the FS COC/CED approval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9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FSA COC or CED approves CRP-1</a:t>
                      </a:r>
                    </a:p>
                    <a:p>
                      <a:r>
                        <a:rPr lang="en-US" baseline="0" dirty="0"/>
                        <a:t>County Office notifies producer that CRP-1 is approved using CRP-24, and provides producer a copy of approved CRP-1.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FSA County Office enters COC approval date and effective start date from CRP-1 into COLS.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FSA County Office processes initial FSA-848A for all practices (except CP12), C/S, non-C/S, and management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5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58B1-3916-47DE-9E23-87E84578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Enrollment process for General signup</a:t>
            </a:r>
            <a:br>
              <a:rPr lang="en-US" dirty="0"/>
            </a:br>
            <a:r>
              <a:rPr lang="en-US" dirty="0"/>
              <a:t>Slightly different</a:t>
            </a:r>
          </a:p>
        </p:txBody>
      </p:sp>
    </p:spTree>
    <p:extLst>
      <p:ext uri="{BB962C8B-B14F-4D97-AF65-F5344CB8AC3E}">
        <p14:creationId xmlns:p14="http://schemas.microsoft.com/office/powerpoint/2010/main" val="1382777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38508"/>
            <a:ext cx="9601200" cy="1485900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815206"/>
            <a:ext cx="11260805" cy="476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Suitability and Feasibility Worksheets help the planner to document the following:</a:t>
            </a:r>
          </a:p>
          <a:p>
            <a:r>
              <a:rPr lang="en-US" dirty="0"/>
              <a:t>Determine if site conditions meet CRP CP program requirements, includes documenting the current cover type and current land use of the offered area.</a:t>
            </a:r>
          </a:p>
          <a:p>
            <a:r>
              <a:rPr lang="en-US" dirty="0"/>
              <a:t>Determine if there is a resource concern within the offer area, or adjacent area in some cases, that is targeted by the CRP CP according to Handbook 2-CRP, Exhibit 11. Use NRCS planning criteria as a basis to determine the condition of a resource concern.</a:t>
            </a:r>
          </a:p>
          <a:p>
            <a:r>
              <a:rPr lang="en-US" dirty="0"/>
              <a:t>Determine if the CRP CP will solve at least one of the identified resource concerns for the practice in Handbook 2-CRP, Exhibit 11.</a:t>
            </a:r>
          </a:p>
          <a:p>
            <a:r>
              <a:rPr lang="en-US" dirty="0"/>
              <a:t>Determine if the CRP CP and supporting NRCS conservation practice standard can be applied to the land. Are the offered acres suitable for installation of the conservation practice?</a:t>
            </a:r>
          </a:p>
        </p:txBody>
      </p:sp>
    </p:spTree>
    <p:extLst>
      <p:ext uri="{BB962C8B-B14F-4D97-AF65-F5344CB8AC3E}">
        <p14:creationId xmlns:p14="http://schemas.microsoft.com/office/powerpoint/2010/main" val="5760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0649"/>
            <a:ext cx="9601200" cy="1485900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389641"/>
            <a:ext cx="9601200" cy="46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9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312940"/>
            <a:ext cx="9601200" cy="1485900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91" y="1669409"/>
            <a:ext cx="9916574" cy="20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5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1579" y="290996"/>
            <a:ext cx="9601200" cy="1011555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302552"/>
            <a:ext cx="9601200" cy="50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339570"/>
            <a:ext cx="9601200" cy="1485900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6/5/2018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628079"/>
            <a:ext cx="9690431" cy="1628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570442"/>
            <a:ext cx="9671439" cy="12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36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440795"/>
            <a:ext cx="9601200" cy="1249014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9809"/>
            <a:ext cx="9676701" cy="33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B5FF-A591-4C86-9B75-2F919C93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445" y="838200"/>
            <a:ext cx="8761413" cy="977900"/>
          </a:xfrm>
        </p:spPr>
        <p:txBody>
          <a:bodyPr>
            <a:normAutofit/>
          </a:bodyPr>
          <a:lstStyle/>
          <a:p>
            <a:r>
              <a:rPr lang="en-US" dirty="0"/>
              <a:t>Administration of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6B48-F197-4C79-971D-D0E2DD94C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233" y="2603500"/>
            <a:ext cx="8417535" cy="3416300"/>
          </a:xfrm>
        </p:spPr>
        <p:txBody>
          <a:bodyPr>
            <a:normAutofit/>
          </a:bodyPr>
          <a:lstStyle/>
          <a:p>
            <a:r>
              <a:rPr lang="en-US"/>
              <a:t>The Farm Service Agency (FSA) Administers CRP</a:t>
            </a:r>
          </a:p>
          <a:p>
            <a:r>
              <a:rPr lang="en-US"/>
              <a:t>The Natural Resources Conservation Service (NRCS) provides technical support to FSA for CRP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77DA8-046D-44E7-9FA7-BAF6C6CADA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2540" y="750565"/>
            <a:ext cx="838199" cy="7676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4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339570"/>
            <a:ext cx="9601200" cy="1485900"/>
          </a:xfrm>
        </p:spPr>
        <p:txBody>
          <a:bodyPr/>
          <a:lstStyle/>
          <a:p>
            <a:r>
              <a:rPr lang="en-US" dirty="0"/>
              <a:t>Documentation of Suitability and Feasibility Worksheet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716"/>
          <a:stretch/>
        </p:blipFill>
        <p:spPr>
          <a:xfrm>
            <a:off x="1450843" y="4031440"/>
            <a:ext cx="9627103" cy="2281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3690"/>
          <a:stretch/>
        </p:blipFill>
        <p:spPr>
          <a:xfrm>
            <a:off x="1451579" y="1599431"/>
            <a:ext cx="9630278" cy="282998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332373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E7C7-9728-42B0-A61B-E25B06D4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Conservation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4790-3239-40DA-93D0-3A207BA6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Conservation plan is developed in Conservation Desktop</a:t>
            </a:r>
          </a:p>
          <a:p>
            <a:r>
              <a:rPr lang="en-US" dirty="0"/>
              <a:t>Assessed in CART</a:t>
            </a:r>
          </a:p>
          <a:p>
            <a:r>
              <a:rPr lang="en-US" dirty="0"/>
              <a:t>Applied in Conservation Desktop, just like all NRCS planning assistance</a:t>
            </a:r>
          </a:p>
        </p:txBody>
      </p:sp>
    </p:spTree>
    <p:extLst>
      <p:ext uri="{BB962C8B-B14F-4D97-AF65-F5344CB8AC3E}">
        <p14:creationId xmlns:p14="http://schemas.microsoft.com/office/powerpoint/2010/main" val="3248453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7" y="578416"/>
            <a:ext cx="9748007" cy="5988906"/>
          </a:xfrm>
          <a:prstGeom prst="rect">
            <a:avLst/>
          </a:prstGeom>
          <a:ln w="3175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9479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39" y="327170"/>
            <a:ext cx="9697674" cy="6028095"/>
          </a:xfrm>
          <a:prstGeom prst="rect">
            <a:avLst/>
          </a:prstGeom>
          <a:ln w="3175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2881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81ED-909B-4613-8125-08131ED5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Tasks for NRCS -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2967-B310-481B-A159-CB46B181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NRCS* certifies that all practices are properly installed, according to NRCS standards and specifications</a:t>
            </a:r>
          </a:p>
          <a:p>
            <a:r>
              <a:rPr lang="en-US" dirty="0"/>
              <a:t>NRCS* conducts Status Reviews for FSA to ensure the practice is fully established and properly functioning. (Year 2 or 3)</a:t>
            </a:r>
          </a:p>
          <a:p>
            <a:r>
              <a:rPr lang="en-US" dirty="0"/>
              <a:t>NRCS* conducts Maintenance Status Reviews prior to the last 12 months of the CRP contract, to ensure the practice still functions properly and has been properly maintained.</a:t>
            </a:r>
          </a:p>
          <a:p>
            <a:r>
              <a:rPr lang="en-US" i="1" dirty="0"/>
              <a:t>* NRCS or a trained partner</a:t>
            </a:r>
          </a:p>
        </p:txBody>
      </p:sp>
    </p:spTree>
    <p:extLst>
      <p:ext uri="{BB962C8B-B14F-4D97-AF65-F5344CB8AC3E}">
        <p14:creationId xmlns:p14="http://schemas.microsoft.com/office/powerpoint/2010/main" val="289723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6449-0C06-48F9-A30B-BDCCFB5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partnership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599D-3916-40CA-88E6-A2ED9055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CRP is Administered by FSA…</a:t>
            </a:r>
          </a:p>
          <a:p>
            <a:r>
              <a:rPr lang="en-US" sz="3200" dirty="0"/>
              <a:t>Technical Assistance provided by NRCS….</a:t>
            </a:r>
          </a:p>
          <a:p>
            <a:endParaRPr lang="en-US" sz="3200" dirty="0"/>
          </a:p>
          <a:p>
            <a:r>
              <a:rPr lang="en-US" sz="3200" dirty="0"/>
              <a:t>2-CRP Manual provide program guidance for both agencies.</a:t>
            </a:r>
          </a:p>
        </p:txBody>
      </p:sp>
    </p:spTree>
    <p:extLst>
      <p:ext uri="{BB962C8B-B14F-4D97-AF65-F5344CB8AC3E}">
        <p14:creationId xmlns:p14="http://schemas.microsoft.com/office/powerpoint/2010/main" val="220519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C08A-727D-4B49-AA06-F1813B77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National level CRP Memorandum of Agreement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275E16-03AD-4A89-A047-2835413BD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775" y="1862825"/>
            <a:ext cx="5505450" cy="36029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ED430-4DC8-4D7D-8D88-3DE9AFFDF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21" r="-4475"/>
          <a:stretch/>
        </p:blipFill>
        <p:spPr>
          <a:xfrm>
            <a:off x="3458314" y="5465763"/>
            <a:ext cx="585869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5424-2EC4-46E8-838A-EF5967CA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NRCS provides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7588-0F2A-4C1B-847C-2070DFAF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Assists producers with the following:</a:t>
            </a:r>
          </a:p>
          <a:p>
            <a:pPr marL="0" indent="0">
              <a:buNone/>
            </a:pPr>
            <a:r>
              <a:rPr lang="en-US" dirty="0"/>
              <a:t>	• Evaluating eligibility of the practice by completing Suitability and Feasibility  </a:t>
            </a:r>
            <a:br>
              <a:rPr lang="en-US" dirty="0"/>
            </a:br>
            <a:r>
              <a:rPr lang="en-US" dirty="0"/>
              <a:t>                    Worksheet</a:t>
            </a:r>
          </a:p>
          <a:p>
            <a:pPr marL="0" indent="0">
              <a:buNone/>
            </a:pPr>
            <a:r>
              <a:rPr lang="en-US" dirty="0"/>
              <a:t>	• Developing a conservation plan </a:t>
            </a:r>
            <a:br>
              <a:rPr lang="en-US" dirty="0"/>
            </a:br>
            <a:r>
              <a:rPr lang="en-US" dirty="0"/>
              <a:t>                   that contains all appropriate practices, including operation and maintenance </a:t>
            </a:r>
          </a:p>
          <a:p>
            <a:pPr marL="0" indent="0">
              <a:buNone/>
            </a:pPr>
            <a:r>
              <a:rPr lang="en-US" dirty="0"/>
              <a:t> 	• Servicing all FSA-848B’s that NRCS has technical responsibility for (CP1, CP2, </a:t>
            </a:r>
            <a:br>
              <a:rPr lang="en-US" dirty="0"/>
            </a:br>
            <a:r>
              <a:rPr lang="en-US" dirty="0"/>
              <a:t>                   etc.)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894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5424-2EC4-46E8-838A-EF5967CA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NRCS provides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7588-0F2A-4C1B-847C-2070DFAF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Assists producers with the following:</a:t>
            </a:r>
          </a:p>
          <a:p>
            <a:pPr marL="0" indent="0">
              <a:buNone/>
            </a:pPr>
            <a:r>
              <a:rPr lang="en-US" dirty="0"/>
              <a:t>	• Ensuring that all conservation practices meet FOTG standards </a:t>
            </a:r>
          </a:p>
          <a:p>
            <a:pPr marL="0" indent="0">
              <a:buNone/>
            </a:pPr>
            <a:r>
              <a:rPr lang="en-US" dirty="0"/>
              <a:t>	• Obtaining Conservation District approval of conservation plans </a:t>
            </a:r>
          </a:p>
          <a:p>
            <a:pPr marL="0" indent="0">
              <a:buNone/>
            </a:pPr>
            <a:r>
              <a:rPr lang="en-US" dirty="0"/>
              <a:t>	• Assisting FSA to coordinate planning with the producer and State Forestry 	 	   Agency representative for development of the tree planting plan </a:t>
            </a:r>
          </a:p>
          <a:p>
            <a:pPr marL="0" indent="0">
              <a:buNone/>
            </a:pPr>
            <a:r>
              <a:rPr lang="en-US" dirty="0"/>
              <a:t>	• Completing conservation plan modifications as needed and provide copy to FSA</a:t>
            </a:r>
          </a:p>
        </p:txBody>
      </p:sp>
    </p:spTree>
    <p:extLst>
      <p:ext uri="{BB962C8B-B14F-4D97-AF65-F5344CB8AC3E}">
        <p14:creationId xmlns:p14="http://schemas.microsoft.com/office/powerpoint/2010/main" val="98403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5424-2EC4-46E8-838A-EF5967CA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NRCS provides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7588-0F2A-4C1B-847C-2070DFAF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NRCS also:</a:t>
            </a:r>
          </a:p>
          <a:p>
            <a:pPr lvl="1"/>
            <a:r>
              <a:rPr lang="en-US" sz="2400" dirty="0"/>
              <a:t>Certifies on approved forms that the conservation plan meets minimum requirements</a:t>
            </a:r>
          </a:p>
          <a:p>
            <a:pPr lvl="1"/>
            <a:r>
              <a:rPr lang="en-US" sz="2400" dirty="0"/>
              <a:t>Completes status reviews for all field visits and provides FSA a copy</a:t>
            </a:r>
          </a:p>
        </p:txBody>
      </p:sp>
    </p:spTree>
    <p:extLst>
      <p:ext uri="{BB962C8B-B14F-4D97-AF65-F5344CB8AC3E}">
        <p14:creationId xmlns:p14="http://schemas.microsoft.com/office/powerpoint/2010/main" val="30913757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886</TotalTime>
  <Words>1979</Words>
  <Application>Microsoft Office PowerPoint</Application>
  <PresentationFormat>Widescreen</PresentationFormat>
  <Paragraphs>213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Gill Sans MT</vt:lpstr>
      <vt:lpstr>Gallery</vt:lpstr>
      <vt:lpstr>Conservation Reserve Program (CRP)</vt:lpstr>
      <vt:lpstr>Authorization of the Conservation Reserve Program </vt:lpstr>
      <vt:lpstr>Purpose of the Conservation Reserve Program </vt:lpstr>
      <vt:lpstr>Administration of CRP</vt:lpstr>
      <vt:lpstr>How does this partnership work? </vt:lpstr>
      <vt:lpstr>National level CRP Memorandum of Agreement</vt:lpstr>
      <vt:lpstr>NRCS provides technical support</vt:lpstr>
      <vt:lpstr>NRCS provides technical support</vt:lpstr>
      <vt:lpstr>NRCS provides technical support</vt:lpstr>
      <vt:lpstr>FSA Administers crp</vt:lpstr>
      <vt:lpstr>conserving and improving the nation’s natural resource base – CRP Purpose</vt:lpstr>
      <vt:lpstr>conserving and improving the nation’s natural resource base – CRP Purpose</vt:lpstr>
      <vt:lpstr>CRP practices – More details</vt:lpstr>
      <vt:lpstr>General CRP</vt:lpstr>
      <vt:lpstr>Continuous CRP</vt:lpstr>
      <vt:lpstr>Guidance documents for NRCS </vt:lpstr>
      <vt:lpstr>2-Crp Exhibit 11</vt:lpstr>
      <vt:lpstr>2- CRP Exhibit 11</vt:lpstr>
      <vt:lpstr>Grasslands - CRP</vt:lpstr>
      <vt:lpstr>Grassland - crp</vt:lpstr>
      <vt:lpstr>Grassland – crp  </vt:lpstr>
      <vt:lpstr>Clear 30 - CRP</vt:lpstr>
      <vt:lpstr>More details to know</vt:lpstr>
      <vt:lpstr>New ENROLLment &amp; Re-enrollment</vt:lpstr>
      <vt:lpstr>Enrollment process for continuous crp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process for General signup Slightly different</vt:lpstr>
      <vt:lpstr>Documentation of Suitability and Feasibility Worksheet</vt:lpstr>
      <vt:lpstr>Documentation of Suitability and Feasibility Worksheet</vt:lpstr>
      <vt:lpstr>Documentation of Suitability and Feasibility Worksheet</vt:lpstr>
      <vt:lpstr>Documentation of Suitability and Feasibility Worksheet</vt:lpstr>
      <vt:lpstr>Documentation of Suitability and Feasibility Worksheet</vt:lpstr>
      <vt:lpstr>Documentation of Suitability and Feasibility Worksheet</vt:lpstr>
      <vt:lpstr>Documentation of Suitability and Feasibility Worksheet</vt:lpstr>
      <vt:lpstr>Conservation plan</vt:lpstr>
      <vt:lpstr>PowerPoint Presentation</vt:lpstr>
      <vt:lpstr>PowerPoint Presentation</vt:lpstr>
      <vt:lpstr>Additional Tasks for NRCS - CRP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CRP Continuous Signup Offer Process</dc:title>
  <dc:creator>Martin, Kimberly - FSA, Springfield, IL</dc:creator>
  <cp:lastModifiedBy>McFall, Kathy - NRCS, Champaign, IL</cp:lastModifiedBy>
  <cp:revision>68</cp:revision>
  <cp:lastPrinted>2018-06-05T11:19:52Z</cp:lastPrinted>
  <dcterms:created xsi:type="dcterms:W3CDTF">2018-05-31T18:22:44Z</dcterms:created>
  <dcterms:modified xsi:type="dcterms:W3CDTF">2021-10-28T12:15:26Z</dcterms:modified>
</cp:coreProperties>
</file>