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475" r:id="rId3"/>
    <p:sldId id="287" r:id="rId4"/>
    <p:sldId id="470" r:id="rId5"/>
    <p:sldId id="257" r:id="rId6"/>
    <p:sldId id="472" r:id="rId7"/>
    <p:sldId id="457" r:id="rId8"/>
    <p:sldId id="456" r:id="rId9"/>
    <p:sldId id="459" r:id="rId10"/>
    <p:sldId id="460" r:id="rId11"/>
    <p:sldId id="473" r:id="rId12"/>
    <p:sldId id="455" r:id="rId13"/>
    <p:sldId id="474" r:id="rId14"/>
    <p:sldId id="461" r:id="rId15"/>
    <p:sldId id="463" r:id="rId16"/>
    <p:sldId id="462" r:id="rId17"/>
    <p:sldId id="312" r:id="rId18"/>
    <p:sldId id="318" r:id="rId19"/>
    <p:sldId id="393" r:id="rId20"/>
    <p:sldId id="409" r:id="rId21"/>
    <p:sldId id="306" r:id="rId22"/>
    <p:sldId id="299" r:id="rId23"/>
    <p:sldId id="476" r:id="rId24"/>
    <p:sldId id="301" r:id="rId25"/>
    <p:sldId id="432" r:id="rId26"/>
    <p:sldId id="319" r:id="rId27"/>
    <p:sldId id="431" r:id="rId28"/>
    <p:sldId id="437" r:id="rId29"/>
    <p:sldId id="433" r:id="rId30"/>
    <p:sldId id="439" r:id="rId31"/>
    <p:sldId id="441" r:id="rId32"/>
    <p:sldId id="442" r:id="rId33"/>
    <p:sldId id="440" r:id="rId34"/>
    <p:sldId id="445" r:id="rId35"/>
    <p:sldId id="444" r:id="rId36"/>
    <p:sldId id="443" r:id="rId37"/>
    <p:sldId id="447" r:id="rId38"/>
    <p:sldId id="449" r:id="rId39"/>
    <p:sldId id="307" r:id="rId40"/>
    <p:sldId id="464" r:id="rId41"/>
    <p:sldId id="261" r:id="rId42"/>
    <p:sldId id="311" r:id="rId43"/>
    <p:sldId id="308" r:id="rId44"/>
    <p:sldId id="451" r:id="rId45"/>
    <p:sldId id="324" r:id="rId46"/>
    <p:sldId id="452" r:id="rId47"/>
    <p:sldId id="448" r:id="rId48"/>
    <p:sldId id="259" r:id="rId49"/>
    <p:sldId id="260" r:id="rId50"/>
    <p:sldId id="264" r:id="rId51"/>
    <p:sldId id="269" r:id="rId52"/>
    <p:sldId id="270" r:id="rId53"/>
    <p:sldId id="465" r:id="rId54"/>
    <p:sldId id="466" r:id="rId55"/>
    <p:sldId id="467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rdiner, Katherine C" initials="GKC" lastIdx="1" clrIdx="0">
    <p:extLst>
      <p:ext uri="{19B8F6BF-5375-455C-9EA6-DF929625EA0E}">
        <p15:presenceInfo xmlns:p15="http://schemas.microsoft.com/office/powerpoint/2012/main" userId="S-1-5-21-2509641344-1052565914-3260824488-6700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62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6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82961-6B58-4F8B-913D-AC3DEA3A6247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506B2-C2B3-42E0-8D59-C8B8AD5EA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5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7A62-BB7F-4194-8EE7-28D1CBBF567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70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7A62-BB7F-4194-8EE7-28D1CBBF567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7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7A62-BB7F-4194-8EE7-28D1CBBF567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7A62-BB7F-4194-8EE7-28D1CBBF567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11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8FF96-CD8D-445A-B57C-B6427B435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B0723E-3B13-47CF-B08B-5AF00B7A2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21F4-959B-484B-B0E6-286575A253C5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DFADB6-8F5A-4988-BDA0-44D4CE053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DED1EA-6554-4B36-BEB6-5DE3EB663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22F0-FC45-4E26-BC52-FA7ACCF2700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drawing, computer&#10;&#10;Description automatically generated">
            <a:extLst>
              <a:ext uri="{FF2B5EF4-FFF2-40B4-BE49-F238E27FC236}">
                <a16:creationId xmlns:a16="http://schemas.microsoft.com/office/drawing/2014/main" id="{012C0406-15E0-4C30-A254-0CA9C0317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30800"/>
            <a:ext cx="121920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71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A6256-B7E5-49BA-8A1B-D12F1DBA4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B660CC-59E1-4AB5-83DE-71D1133F2F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069D9-6CD9-47C4-9E50-A48CCBAD3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F346E7-5BB1-4090-957F-F2C0CE3CB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21F4-959B-484B-B0E6-286575A253C5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5AAF9-ABFE-4D17-8475-9000EDD51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30D56-E61D-481D-9719-CF4616F13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22F0-FC45-4E26-BC52-FA7ACCF2700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764FA6E-E718-4FCF-BC9E-B27673A2DE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345499"/>
            <a:ext cx="6096000" cy="25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75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0C57A-8748-460E-A484-2AFA5F605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BCD7C-AFDE-4F18-A2C5-325258F7C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607D4-58C4-4DCB-A6B4-755DBF46A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21F4-959B-484B-B0E6-286575A253C5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EFA2B-2697-469E-8B73-37B7AF3B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93436-41D0-4D0E-A639-83B6A6049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22F0-FC45-4E26-BC52-FA7ACCF2700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3A95F0C-04A9-4C9A-B5E2-A0E4F994CA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345499"/>
            <a:ext cx="6096000" cy="25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45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7795DE-BA9F-4799-BA3D-3B05C1C2F4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4EB61-5114-46B4-8976-791461245A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C7E09-1780-4EB3-B3F5-13D1D060A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21F4-959B-484B-B0E6-286575A253C5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C126B-2B0D-4507-8E12-BD172F331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A5C37-E8A4-48B1-95A8-F9922E3B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22F0-FC45-4E26-BC52-FA7ACCF2700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F62DB0D-50AC-4736-97D9-DDAA9B218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345499"/>
            <a:ext cx="6096000" cy="25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65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B461F-A73D-4772-8463-5ADF2DA4E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13FB92-76A0-40C8-A5BB-8D8CF3DAC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C4814-349B-443F-8075-087CFEB3B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21F4-959B-484B-B0E6-286575A253C5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46755-78F5-4179-8F0C-8F80A5BEB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4A869-1D73-408F-8C69-A6CD04992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22F0-FC45-4E26-BC52-FA7ACCF2700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B7A4129-396C-4F62-9073-04FAF3163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345499"/>
            <a:ext cx="6096000" cy="25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55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2741C-DE15-4F69-A476-B865181C2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8ABCD-B730-4ADE-BA02-F11FF1A8F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4D251-08CA-4D09-8661-20049FA77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21F4-959B-484B-B0E6-286575A253C5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2753D-D9B4-4E23-B8D9-E892CA85E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DDEF0-A156-42F8-AA31-E15BB75BF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22F0-FC45-4E26-BC52-FA7ACCF2700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E290446-970D-4A34-BFF4-E75B944833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345499"/>
            <a:ext cx="6096000" cy="25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25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F5A00-CE4E-40BF-860C-7A1250CFC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EEE31-D6CC-4ACE-A9F8-F6DDAF184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F4484-083C-4A6C-982D-289FC3C9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21F4-959B-484B-B0E6-286575A253C5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F5CAC-7181-4EB9-B993-6A082A58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33DD8-CED4-453D-8539-5D6C8F4BA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22F0-FC45-4E26-BC52-FA7ACCF2700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98D3D7E-B5C8-45DF-9554-86A581F34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345499"/>
            <a:ext cx="6096000" cy="25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12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E2225-6F11-46A8-B2BA-AFC87C152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8A67-F810-496E-8BFC-5D1C97C47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B29EE2-F704-47EE-A2D8-5EEF001F5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E5DAF-BB39-4C4B-9BEF-522E59C14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21F4-959B-484B-B0E6-286575A253C5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E5E955-4256-4CE2-B20D-56A8E147F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ADB22E-C925-46D5-9F8E-F74ECB75B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22F0-FC45-4E26-BC52-FA7ACCF2700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1BA7E30-B582-43B4-917A-C64EE51D3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345499"/>
            <a:ext cx="6096000" cy="25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01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6987-0EC0-4E9B-823D-4D428571C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421DA-DBD2-4CB4-8144-435DD1EB1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B9C20A-1708-40F5-A244-FA125E36C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5EBCE9-A9A9-4D03-B204-5913D515D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1E5AE4-C811-4EEB-A4CD-1ADD201481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17647-A573-4720-8FFC-6B7FD9020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21F4-959B-484B-B0E6-286575A253C5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5372AF-7FD5-42CE-8D49-AC5ED6EA3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5C4459-8B57-4996-8D92-9CFE306B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22F0-FC45-4E26-BC52-FA7ACCF2700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11BAEB6D-3F58-4D9B-B245-074A4FCD5C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345499"/>
            <a:ext cx="6096000" cy="25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52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C4B48-F00E-4AEA-BDF7-CBA5D5818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93A47E-631E-4044-8686-03D336B0C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21F4-959B-484B-B0E6-286575A253C5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358950-2B34-4A82-B4C7-D76042FBA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E7CAA7-21BF-4904-9C97-814542F5E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22F0-FC45-4E26-BC52-FA7ACCF2700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8BC972A-4EA5-4322-9908-5123D40297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345499"/>
            <a:ext cx="6096000" cy="25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72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DF51A2-D43F-4B67-8C17-F42DAC9E0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21F4-959B-484B-B0E6-286575A253C5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D3F969-4990-4DDD-B6CB-EDB492609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D49D-387B-436A-A2F3-67BE708E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22F0-FC45-4E26-BC52-FA7ACCF2700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BDEB882-84D8-4C17-8F14-2DFAF8BB24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345499"/>
            <a:ext cx="6096000" cy="25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6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C0407-E5FF-489E-A405-9B52D68D1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80D64-0B88-4140-9007-EAA768924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B1E42A-BE26-4851-97BB-A2B2BDB4D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E8515-029C-4532-93A4-3CC6A55BA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21F4-959B-484B-B0E6-286575A253C5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AC9A5-6E4D-4A66-B5C3-0C0A560C0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F955D5-FA58-47AC-82B1-6E55062D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22F0-FC45-4E26-BC52-FA7ACCF2700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FE03085-AD5E-4FC5-8717-F79F4ACF8D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345499"/>
            <a:ext cx="6096000" cy="25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97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46090E-C6BA-48B1-9AE0-E600C9940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5DE49-98FC-42B0-92C8-A27068A6D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40A84-87D7-4A73-B84F-8BBC05470D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D21F4-959B-484B-B0E6-286575A253C5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84D8D-1486-40F7-B241-786BB43862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A3460-1584-46A9-BDFB-C5D9DF7E4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322F0-FC45-4E26-BC52-FA7ACCF27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8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29.jpeg"/><Relationship Id="rId18" Type="http://schemas.openxmlformats.org/officeDocument/2006/relationships/image" Target="../media/image34.jpeg"/><Relationship Id="rId26" Type="http://schemas.openxmlformats.org/officeDocument/2006/relationships/image" Target="../media/image42.jpeg"/><Relationship Id="rId3" Type="http://schemas.openxmlformats.org/officeDocument/2006/relationships/image" Target="../media/image21.jpeg"/><Relationship Id="rId21" Type="http://schemas.openxmlformats.org/officeDocument/2006/relationships/image" Target="../media/image37.jpeg"/><Relationship Id="rId7" Type="http://schemas.openxmlformats.org/officeDocument/2006/relationships/image" Target="../media/image25.jpe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20.jpeg"/><Relationship Id="rId16" Type="http://schemas.openxmlformats.org/officeDocument/2006/relationships/image" Target="../media/image32.jpe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11" Type="http://schemas.openxmlformats.org/officeDocument/2006/relationships/image" Target="../media/image27.png"/><Relationship Id="rId24" Type="http://schemas.openxmlformats.org/officeDocument/2006/relationships/image" Target="../media/image40.jpeg"/><Relationship Id="rId5" Type="http://schemas.openxmlformats.org/officeDocument/2006/relationships/image" Target="../media/image23.jpeg"/><Relationship Id="rId15" Type="http://schemas.openxmlformats.org/officeDocument/2006/relationships/image" Target="../media/image31.jpeg"/><Relationship Id="rId23" Type="http://schemas.openxmlformats.org/officeDocument/2006/relationships/image" Target="../media/image39.jpeg"/><Relationship Id="rId10" Type="http://schemas.openxmlformats.org/officeDocument/2006/relationships/image" Target="../media/image26.jpeg"/><Relationship Id="rId19" Type="http://schemas.openxmlformats.org/officeDocument/2006/relationships/image" Target="../media/image35.png"/><Relationship Id="rId4" Type="http://schemas.openxmlformats.org/officeDocument/2006/relationships/image" Target="../media/image22.jpeg"/><Relationship Id="rId9" Type="http://schemas.openxmlformats.org/officeDocument/2006/relationships/image" Target="../media/image4.jpeg"/><Relationship Id="rId14" Type="http://schemas.openxmlformats.org/officeDocument/2006/relationships/image" Target="../media/image30.png"/><Relationship Id="rId22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09.png"/><Relationship Id="rId7" Type="http://schemas.openxmlformats.org/officeDocument/2006/relationships/image" Target="../media/image64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65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hyperlink" Target="http://go.illinois.edu/NLRS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0C527F-12D9-402E-99F7-F587C6619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" y="9250"/>
            <a:ext cx="9839900" cy="58507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507" y="1537288"/>
            <a:ext cx="1298569" cy="12985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390" y="3122514"/>
            <a:ext cx="1971680" cy="6129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4A082D-3AD1-4200-9A92-C03CC787F7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0474" y="4022143"/>
            <a:ext cx="2396391" cy="1141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5BEBDB-D779-4030-8A1E-FD552E500C3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7" y="5845799"/>
            <a:ext cx="5047601" cy="9763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924077-09B6-4282-8CAC-FE0918C25AFB}"/>
              </a:ext>
            </a:extLst>
          </p:cNvPr>
          <p:cNvSpPr txBox="1"/>
          <p:nvPr/>
        </p:nvSpPr>
        <p:spPr>
          <a:xfrm>
            <a:off x="8360182" y="5707299"/>
            <a:ext cx="1493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Photo: Layne Knoche</a:t>
            </a:r>
          </a:p>
        </p:txBody>
      </p:sp>
    </p:spTree>
    <p:extLst>
      <p:ext uri="{BB962C8B-B14F-4D97-AF65-F5344CB8AC3E}">
        <p14:creationId xmlns:p14="http://schemas.microsoft.com/office/powerpoint/2010/main" val="2343410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989F5-430A-4940-971C-D343AEA56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NLRS Implementation Recommendations: </a:t>
            </a:r>
            <a:b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Point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19C1C-80C1-4B3B-B6D0-08AEEE0F0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National Pollutant Discharge Elimination System (NPDES) Permits	</a:t>
            </a:r>
          </a:p>
          <a:p>
            <a:pPr lvl="1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Total Phosphorus limits for major (&gt; 1 MGD) wastewater treatment facilities</a:t>
            </a:r>
          </a:p>
          <a:p>
            <a:pPr lvl="1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Feasibility and Optimization studies for nutrient removal</a:t>
            </a:r>
          </a:p>
          <a:p>
            <a:pPr lvl="1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Nutrient Assessment Reduction Plans</a:t>
            </a:r>
          </a:p>
          <a:p>
            <a:pPr lvl="2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Facilities that discharge to waters determined to be impaired or at risk of eutrophication</a:t>
            </a:r>
          </a:p>
          <a:p>
            <a:pPr lvl="2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1.0 mg/L total phosphorus </a:t>
            </a:r>
          </a:p>
          <a:p>
            <a:pPr lvl="2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0.5 mg/L total phosphorus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Encourage Urban Watershed Planning Groups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843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30B002-3916-4A42-837C-F8FBE4212A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0621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655E31-E748-4DB3-90DD-E87DD07B9B8A}"/>
              </a:ext>
            </a:extLst>
          </p:cNvPr>
          <p:cNvSpPr txBox="1"/>
          <p:nvPr/>
        </p:nvSpPr>
        <p:spPr>
          <a:xfrm>
            <a:off x="6283909" y="1269243"/>
            <a:ext cx="55855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Prioritized by: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Total loads (N or P)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Local water quality concerns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Active watershed plans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6217" y="275208"/>
            <a:ext cx="6785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NLRS Priority Watersheds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5207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E554-C98C-431F-B082-538C93FED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06" y="350520"/>
            <a:ext cx="7398354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NLRS Committee Structure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220AB0-7289-4A97-AEC3-D6B9053329A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0226" y="1434193"/>
            <a:ext cx="7687008" cy="5607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Steering Committee</a:t>
            </a:r>
          </a:p>
          <a:p>
            <a:pPr lvl="2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Illinois EPA, Illinois Dept. of Ag, Extension</a:t>
            </a:r>
          </a:p>
          <a:p>
            <a:pPr lvl="1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Policy Working Group </a:t>
            </a:r>
          </a:p>
          <a:p>
            <a:pPr lvl="2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Communications Subgroup</a:t>
            </a:r>
          </a:p>
          <a:p>
            <a:pPr lvl="2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Agriculture Water Quality Partnership Forum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Technical Subgroup</a:t>
            </a:r>
          </a:p>
          <a:p>
            <a:pPr lvl="2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Urban Stormwater Working Group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Education Subgroup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Tracking Subgroup</a:t>
            </a:r>
          </a:p>
          <a:p>
            <a:pPr lvl="2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Performance Benchmark Working Group</a:t>
            </a:r>
          </a:p>
          <a:p>
            <a:pPr lvl="2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Nutrient Monitoring Council</a:t>
            </a:r>
          </a:p>
          <a:p>
            <a:pPr marL="457200" lvl="1" indent="0">
              <a:buNone/>
            </a:pPr>
            <a:endParaRPr lang="en-US" b="1" dirty="0">
              <a:solidFill>
                <a:srgbClr val="00B0F0"/>
              </a:solidFill>
            </a:endParaRPr>
          </a:p>
          <a:p>
            <a:pPr marL="1200150" lvl="2" indent="-285750"/>
            <a:endParaRPr lang="en-US" sz="2400" dirty="0"/>
          </a:p>
          <a:p>
            <a:pPr marL="742950" lvl="1" indent="-285750"/>
            <a:endParaRPr lang="en-US" sz="26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C73F21-CA41-4A1A-8191-D148F278B6F1}"/>
              </a:ext>
            </a:extLst>
          </p:cNvPr>
          <p:cNvGrpSpPr/>
          <p:nvPr/>
        </p:nvGrpSpPr>
        <p:grpSpPr>
          <a:xfrm>
            <a:off x="7833360" y="141483"/>
            <a:ext cx="4264540" cy="2569666"/>
            <a:chOff x="7833360" y="141483"/>
            <a:chExt cx="4264540" cy="25696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DAD92F3-6FD6-4F74-BACC-F1E6167DF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3360" y="141483"/>
              <a:ext cx="4238414" cy="2384108"/>
            </a:xfrm>
            <a:prstGeom prst="rect">
              <a:avLst/>
            </a:prstGeom>
            <a:effectLst>
              <a:softEdge rad="88900"/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9849A2-C0D7-461F-A6E2-02523794CE61}"/>
                </a:ext>
              </a:extLst>
            </p:cNvPr>
            <p:cNvSpPr txBox="1"/>
            <p:nvPr/>
          </p:nvSpPr>
          <p:spPr>
            <a:xfrm>
              <a:off x="10603195" y="2434150"/>
              <a:ext cx="14947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Photo: Kate Gardiner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1642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 txBox="1">
            <a:spLocks/>
          </p:cNvSpPr>
          <p:nvPr/>
        </p:nvSpPr>
        <p:spPr>
          <a:xfrm>
            <a:off x="0" y="211514"/>
            <a:ext cx="12191999" cy="68039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>
              <a:buNone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Illinois NLRS Policy Working Group Participants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2684" y="2160638"/>
            <a:ext cx="766618" cy="439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341" y="2133902"/>
            <a:ext cx="566882" cy="4925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868" y="5178759"/>
            <a:ext cx="1645905" cy="468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542" y="2167148"/>
            <a:ext cx="1019596" cy="4390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091" y="2227315"/>
            <a:ext cx="906318" cy="3111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1203" y="5925693"/>
            <a:ext cx="1460336" cy="5505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903" y="4246414"/>
            <a:ext cx="1362072" cy="42345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9338" y="5165816"/>
            <a:ext cx="354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Environment/Conservation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9339" y="1153013"/>
            <a:ext cx="1734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Agriculture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9339" y="2152045"/>
            <a:ext cx="1911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Point Source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9339" y="4233427"/>
            <a:ext cx="1855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Government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111" y="4094701"/>
            <a:ext cx="802038" cy="802038"/>
          </a:xfrm>
          <a:prstGeom prst="rect">
            <a:avLst/>
          </a:prstGeom>
        </p:spPr>
      </p:pic>
      <p:pic>
        <p:nvPicPr>
          <p:cNvPr id="29" name="Picture 3" descr="C:\Users\millerbk\Desktop\nrcsIL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5890" y="4299897"/>
            <a:ext cx="2609992" cy="3087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99338" y="2982672"/>
            <a:ext cx="3083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Stormwater and 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Potable Water System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80AF6F6-25FC-48AD-8D4A-0C62612AE97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486" y="4082950"/>
            <a:ext cx="467703" cy="750380"/>
          </a:xfrm>
          <a:prstGeom prst="rect">
            <a:avLst/>
          </a:prstGeom>
        </p:spPr>
      </p:pic>
      <p:pic>
        <p:nvPicPr>
          <p:cNvPr id="2054" name="Picture 6" descr="Image result">
            <a:extLst>
              <a:ext uri="{FF2B5EF4-FFF2-40B4-BE49-F238E27FC236}">
                <a16:creationId xmlns:a16="http://schemas.microsoft.com/office/drawing/2014/main" id="{AC2E3E4E-E295-47E7-A143-5896315EF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2839" y="5951755"/>
            <a:ext cx="1220846" cy="47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mississippi river collaborative image">
            <a:extLst>
              <a:ext uri="{FF2B5EF4-FFF2-40B4-BE49-F238E27FC236}">
                <a16:creationId xmlns:a16="http://schemas.microsoft.com/office/drawing/2014/main" id="{05036494-65B2-4DC3-963C-8834773AC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2699" y="5212406"/>
            <a:ext cx="778338" cy="39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17CC91-27AE-439A-A340-29F4A71C64DD}"/>
              </a:ext>
            </a:extLst>
          </p:cNvPr>
          <p:cNvSpPr txBox="1"/>
          <p:nvPr/>
        </p:nvSpPr>
        <p:spPr>
          <a:xfrm>
            <a:off x="7411146" y="2187265"/>
            <a:ext cx="98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BNWRD</a:t>
            </a:r>
          </a:p>
        </p:txBody>
      </p:sp>
      <p:pic>
        <p:nvPicPr>
          <p:cNvPr id="2064" name="Picture 16" descr="Image result">
            <a:extLst>
              <a:ext uri="{FF2B5EF4-FFF2-40B4-BE49-F238E27FC236}">
                <a16:creationId xmlns:a16="http://schemas.microsoft.com/office/drawing/2014/main" id="{E5440D92-A0CC-4EBD-8CCB-38EA34086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0324" y="5252493"/>
            <a:ext cx="1091075" cy="31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american farmland trust image">
            <a:extLst>
              <a:ext uri="{FF2B5EF4-FFF2-40B4-BE49-F238E27FC236}">
                <a16:creationId xmlns:a16="http://schemas.microsoft.com/office/drawing/2014/main" id="{478B3721-7EDE-47AC-9AAF-72620870D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5283" y="5915484"/>
            <a:ext cx="641965" cy="55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7606C1-B50A-42A4-80FB-232656E89C6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103" y="4916642"/>
            <a:ext cx="594926" cy="9915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D72CEA-D41E-46A1-9209-FAFA1C139A2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073" y="4059095"/>
            <a:ext cx="1690208" cy="805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26" y="3021882"/>
            <a:ext cx="760602" cy="755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806" y="3065520"/>
            <a:ext cx="664665" cy="6626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02" y="2106346"/>
            <a:ext cx="538706" cy="53870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849" y="1105221"/>
            <a:ext cx="917370" cy="56041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139" y="1069346"/>
            <a:ext cx="1302058" cy="62047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724" y="1034000"/>
            <a:ext cx="848380" cy="7064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874" y="1141249"/>
            <a:ext cx="1601176" cy="484760"/>
          </a:xfrm>
          <a:prstGeom prst="rect">
            <a:avLst/>
          </a:prstGeom>
        </p:spPr>
      </p:pic>
      <p:pic>
        <p:nvPicPr>
          <p:cNvPr id="42" name="Picture 8" descr="Illinois Nutrient Research &amp; Education Council">
            <a:extLst>
              <a:ext uri="{FF2B5EF4-FFF2-40B4-BE49-F238E27FC236}">
                <a16:creationId xmlns:a16="http://schemas.microsoft.com/office/drawing/2014/main" id="{761A14BD-9C85-41F8-A1F5-6D2818E1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9270" y="1193056"/>
            <a:ext cx="924415" cy="37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D425D30-4A33-442C-950A-910E01F2DEE3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6143" y="1231587"/>
            <a:ext cx="604969" cy="293455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423631" y="1954355"/>
            <a:ext cx="10592330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23631" y="2832610"/>
            <a:ext cx="10592330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23631" y="3969080"/>
            <a:ext cx="10592330" cy="0"/>
          </a:xfrm>
          <a:prstGeom prst="line">
            <a:avLst/>
          </a:prstGeom>
          <a:ln w="63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23631" y="4923124"/>
            <a:ext cx="10592330" cy="36024"/>
          </a:xfrm>
          <a:prstGeom prst="line">
            <a:avLst/>
          </a:prstGeom>
          <a:ln w="63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626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03CD1B-179B-4EB7-BC0D-A58B796FB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47" y="217351"/>
            <a:ext cx="4074762" cy="96201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Biennial Reports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370212-5802-4989-9C52-38B005E3A1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3696" y="1179370"/>
            <a:ext cx="3102160" cy="3990516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C2473A-EAE6-4713-80B4-D5EF1651E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230" y="1179369"/>
            <a:ext cx="3064986" cy="3990517"/>
          </a:xfrm>
          <a:prstGeom prst="rect">
            <a:avLst/>
          </a:prstGeom>
          <a:ln>
            <a:noFill/>
          </a:ln>
        </p:spPr>
      </p:pic>
      <p:sp>
        <p:nvSpPr>
          <p:cNvPr id="2" name="Scroll: Vertical 1">
            <a:extLst>
              <a:ext uri="{FF2B5EF4-FFF2-40B4-BE49-F238E27FC236}">
                <a16:creationId xmlns:a16="http://schemas.microsoft.com/office/drawing/2014/main" id="{8B6BEAFA-F9C5-4DB1-B9BE-143B0C904177}"/>
              </a:ext>
            </a:extLst>
          </p:cNvPr>
          <p:cNvSpPr/>
          <p:nvPr/>
        </p:nvSpPr>
        <p:spPr>
          <a:xfrm>
            <a:off x="96561" y="1255184"/>
            <a:ext cx="4074761" cy="434763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</a:rPr>
              <a:t>Every two years a Biennial Report will be written to document progress of implementing the NLRS.</a:t>
            </a:r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204D114B-2722-40C2-BC01-48662092AD15}"/>
              </a:ext>
            </a:extLst>
          </p:cNvPr>
          <p:cNvSpPr/>
          <p:nvPr/>
        </p:nvSpPr>
        <p:spPr>
          <a:xfrm>
            <a:off x="7030681" y="1828801"/>
            <a:ext cx="2775097" cy="239232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2021 Coming Soon!</a:t>
            </a:r>
          </a:p>
        </p:txBody>
      </p:sp>
    </p:spTree>
    <p:extLst>
      <p:ext uri="{BB962C8B-B14F-4D97-AF65-F5344CB8AC3E}">
        <p14:creationId xmlns:p14="http://schemas.microsoft.com/office/powerpoint/2010/main" val="197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1EC8C-DB6C-4522-90F2-44927A92A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81739"/>
            <a:ext cx="12192000" cy="135450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Tracking Measures</a:t>
            </a:r>
            <a:b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01575B-0229-4848-BA1B-68810F6EE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317" y="1600200"/>
            <a:ext cx="11055365" cy="25757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DF8F9B-A665-4183-A362-B631C56459E3}"/>
              </a:ext>
            </a:extLst>
          </p:cNvPr>
          <p:cNvSpPr txBox="1"/>
          <p:nvPr/>
        </p:nvSpPr>
        <p:spPr>
          <a:xfrm>
            <a:off x="0" y="4324027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Biennial Reports are structured to report data on these tracking measures by each sector.</a:t>
            </a:r>
          </a:p>
        </p:txBody>
      </p:sp>
    </p:spTree>
    <p:extLst>
      <p:ext uri="{BB962C8B-B14F-4D97-AF65-F5344CB8AC3E}">
        <p14:creationId xmlns:p14="http://schemas.microsoft.com/office/powerpoint/2010/main" val="1409337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0DE4B6-E1BE-4FDE-8819-18D2598EE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Biennial Report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Reporting Metrics</a:t>
            </a:r>
          </a:p>
        </p:txBody>
      </p:sp>
    </p:spTree>
    <p:extLst>
      <p:ext uri="{BB962C8B-B14F-4D97-AF65-F5344CB8AC3E}">
        <p14:creationId xmlns:p14="http://schemas.microsoft.com/office/powerpoint/2010/main" val="123366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CBA9FD-1F4D-4A66-9A1C-9626E3CEF7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2"/>
          <a:stretch/>
        </p:blipFill>
        <p:spPr>
          <a:xfrm>
            <a:off x="26126" y="3049321"/>
            <a:ext cx="8134720" cy="1436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F3DADB-870D-4C89-B420-6A1475AB0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286" y="486096"/>
            <a:ext cx="3649673" cy="379099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94685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CACFC04-522C-4FF5-AE94-622262CB9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89"/>
            <a:ext cx="9795637" cy="110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dirty="0"/>
              <a:t>Water Quality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066567-639C-49CA-BBD1-5B49B0238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44" y="2785950"/>
            <a:ext cx="2752845" cy="3514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2515C8-8CE3-4DB0-884C-F6A83C46A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851" y="3028766"/>
            <a:ext cx="4281071" cy="27218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B29771-84A6-4E35-ABA8-A4FF27CE99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922" y="3064185"/>
            <a:ext cx="4170028" cy="2585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705" y="222949"/>
            <a:ext cx="663005" cy="2031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6485D9-E6E4-428D-8BDB-14930E7C1E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922" y="0"/>
            <a:ext cx="674078" cy="59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39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4C98C6-EE71-4E75-A8B2-59AB61E260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20" y="1023200"/>
            <a:ext cx="3796553" cy="57779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05F93E-97C2-4B61-BED0-80F62ED98FE0}"/>
              </a:ext>
            </a:extLst>
          </p:cNvPr>
          <p:cNvSpPr txBox="1"/>
          <p:nvPr/>
        </p:nvSpPr>
        <p:spPr>
          <a:xfrm>
            <a:off x="541538" y="653868"/>
            <a:ext cx="3453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1997–2011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265880-D800-4976-A73B-FBC4FCF6424A}"/>
              </a:ext>
            </a:extLst>
          </p:cNvPr>
          <p:cNvSpPr txBox="1"/>
          <p:nvPr/>
        </p:nvSpPr>
        <p:spPr>
          <a:xfrm>
            <a:off x="4530181" y="699215"/>
            <a:ext cx="4016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2012–17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AB520F-B99F-48EF-BF83-41021D17A4FA}"/>
              </a:ext>
            </a:extLst>
          </p:cNvPr>
          <p:cNvSpPr txBox="1"/>
          <p:nvPr/>
        </p:nvSpPr>
        <p:spPr>
          <a:xfrm>
            <a:off x="-1" y="103016"/>
            <a:ext cx="10921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Estimated Average Annual Nitrate-N Yields by HUC 8 (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lb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N/ac-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yr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5A6E33-099E-4F34-B43A-1BDBD1ACE63C}"/>
              </a:ext>
            </a:extLst>
          </p:cNvPr>
          <p:cNvSpPr txBox="1"/>
          <p:nvPr/>
        </p:nvSpPr>
        <p:spPr>
          <a:xfrm>
            <a:off x="6204993" y="6328872"/>
            <a:ext cx="2048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Aaron Hoyle-Katz, NCSA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9F3F53-A36E-4B65-ABF7-D3A13BF3FC55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0181" y="1141526"/>
            <a:ext cx="4016188" cy="522909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705" y="222949"/>
            <a:ext cx="663005" cy="2031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6485D9-E6E4-428D-8BDB-14930E7C1E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922" y="0"/>
            <a:ext cx="674078" cy="59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90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821C7FE-6CF3-4844-8334-4C37BA415AB1}"/>
              </a:ext>
            </a:extLst>
          </p:cNvPr>
          <p:cNvSpPr txBox="1">
            <a:spLocks/>
          </p:cNvSpPr>
          <p:nvPr/>
        </p:nvSpPr>
        <p:spPr>
          <a:xfrm>
            <a:off x="593935" y="528978"/>
            <a:ext cx="2622270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Key Points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657C0B-6E58-4AC9-9DF8-EF2284B5D449}"/>
              </a:ext>
            </a:extLst>
          </p:cNvPr>
          <p:cNvSpPr txBox="1">
            <a:spLocks/>
          </p:cNvSpPr>
          <p:nvPr/>
        </p:nvSpPr>
        <p:spPr>
          <a:xfrm>
            <a:off x="593935" y="1889543"/>
            <a:ext cx="4023557" cy="4182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Overview of Illinois NLRS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Gulf Hypoxia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Nutrient Strategy Framework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Illinois Process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Science Assessment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Policy Workgroup 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Priorities &amp; Approach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Implementation of NLRS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2019 Biennial Report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700" dirty="0"/>
          </a:p>
          <a:p>
            <a:endParaRPr lang="en-US" sz="1700" dirty="0"/>
          </a:p>
          <a:p>
            <a:endParaRPr lang="en-US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CEAB10-7306-4CFF-BB24-5A1FA96277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827" y="46590"/>
            <a:ext cx="6835173" cy="4539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6F003E-BAD2-4457-9EE5-F16A4E8AE48A}"/>
              </a:ext>
            </a:extLst>
          </p:cNvPr>
          <p:cNvSpPr txBox="1"/>
          <p:nvPr/>
        </p:nvSpPr>
        <p:spPr>
          <a:xfrm>
            <a:off x="10591002" y="4438483"/>
            <a:ext cx="1605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Photo: C. Eliana Brown</a:t>
            </a:r>
          </a:p>
        </p:txBody>
      </p:sp>
    </p:spTree>
    <p:extLst>
      <p:ext uri="{BB962C8B-B14F-4D97-AF65-F5344CB8AC3E}">
        <p14:creationId xmlns:p14="http://schemas.microsoft.com/office/powerpoint/2010/main" val="2424931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CF7FEF-48DC-48D5-B810-F6E50F1AAF07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0527" y="984399"/>
            <a:ext cx="3822131" cy="530028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2E9DED-FB4E-4413-A3AD-2946C2A331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93" y="985421"/>
            <a:ext cx="3767894" cy="5331805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4A8B28-2191-42EC-8A7C-0CA11551AAA2}"/>
              </a:ext>
            </a:extLst>
          </p:cNvPr>
          <p:cNvSpPr txBox="1"/>
          <p:nvPr/>
        </p:nvSpPr>
        <p:spPr>
          <a:xfrm>
            <a:off x="488272" y="611798"/>
            <a:ext cx="3695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1997–2011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6A6CD0-E018-4A6B-8431-3868D4B590F9}"/>
              </a:ext>
            </a:extLst>
          </p:cNvPr>
          <p:cNvSpPr txBox="1"/>
          <p:nvPr/>
        </p:nvSpPr>
        <p:spPr>
          <a:xfrm>
            <a:off x="4900527" y="611798"/>
            <a:ext cx="3822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2012–17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5EF656-601F-496D-ADB3-2605BDA87010}"/>
              </a:ext>
            </a:extLst>
          </p:cNvPr>
          <p:cNvSpPr txBox="1"/>
          <p:nvPr/>
        </p:nvSpPr>
        <p:spPr>
          <a:xfrm>
            <a:off x="0" y="72134"/>
            <a:ext cx="10921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Estimated Average Annual Total P Yields by HUC 8 (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lb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N/ac-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yr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)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705" y="222949"/>
            <a:ext cx="663005" cy="2031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6485D9-E6E4-428D-8BDB-14930E7C1E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922" y="0"/>
            <a:ext cx="674078" cy="59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14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AB7C45-5C09-4E36-9A80-CE43DAAA4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3" y="3294098"/>
            <a:ext cx="6412832" cy="138981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E10CAB6-3F8C-4973-9444-4928CF4C0B3D}"/>
              </a:ext>
            </a:extLst>
          </p:cNvPr>
          <p:cNvGrpSpPr/>
          <p:nvPr/>
        </p:nvGrpSpPr>
        <p:grpSpPr>
          <a:xfrm>
            <a:off x="6687155" y="726169"/>
            <a:ext cx="4907796" cy="3845472"/>
            <a:chOff x="7123022" y="308158"/>
            <a:chExt cx="4907796" cy="384547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494EDA9-7F40-44D8-9DCE-7C3720123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3022" y="308158"/>
              <a:ext cx="4907796" cy="36808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AA621D-B841-4F73-81DE-AB22B28F7E29}"/>
                </a:ext>
              </a:extLst>
            </p:cNvPr>
            <p:cNvSpPr txBox="1"/>
            <p:nvPr/>
          </p:nvSpPr>
          <p:spPr>
            <a:xfrm>
              <a:off x="10220899" y="3876631"/>
              <a:ext cx="18099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Photo: Jennifer Woodyard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7671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3ABADB-D3FC-462C-AFC3-77BFAC8844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03" y="345604"/>
            <a:ext cx="6009674" cy="35907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9F39BA-A728-488A-94DD-5873259819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03" y="4095765"/>
            <a:ext cx="6133355" cy="2376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52A5CB-B508-43D6-BA50-B4CE3E332A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89292" y="1832153"/>
            <a:ext cx="4013156" cy="3009867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E513C3-AB3A-4201-A731-205B54C14F33}"/>
              </a:ext>
            </a:extLst>
          </p:cNvPr>
          <p:cNvSpPr txBox="1"/>
          <p:nvPr/>
        </p:nvSpPr>
        <p:spPr>
          <a:xfrm>
            <a:off x="8338096" y="5205165"/>
            <a:ext cx="2162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Photo: Haley Haverback-Gruber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03149F-91DB-4494-B846-BDAE73A58B10}"/>
              </a:ext>
            </a:extLst>
          </p:cNvPr>
          <p:cNvGrpSpPr/>
          <p:nvPr/>
        </p:nvGrpSpPr>
        <p:grpSpPr>
          <a:xfrm>
            <a:off x="10657372" y="654027"/>
            <a:ext cx="1534027" cy="676482"/>
            <a:chOff x="9515977" y="157872"/>
            <a:chExt cx="2533650" cy="11144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18D0862-AF93-4800-9931-8EDB26021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4227" y="157872"/>
              <a:ext cx="1295400" cy="1114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3FC9246-7771-4A0B-BF50-820B951DC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5977" y="600784"/>
              <a:ext cx="1238250" cy="22860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804" y="225234"/>
            <a:ext cx="970176" cy="2052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49F5D8-04F9-4A9A-835A-AB854A3E217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975" t="5448" r="1022"/>
          <a:stretch/>
        </p:blipFill>
        <p:spPr>
          <a:xfrm>
            <a:off x="11344182" y="8878"/>
            <a:ext cx="827103" cy="66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02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8587C0-1077-4CE5-A5D1-AC6302E4F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735" y="3412984"/>
            <a:ext cx="4718530" cy="18748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9649946-3710-402D-A3DF-8E0E73893527}"/>
              </a:ext>
            </a:extLst>
          </p:cNvPr>
          <p:cNvSpPr txBox="1">
            <a:spLocks/>
          </p:cNvSpPr>
          <p:nvPr/>
        </p:nvSpPr>
        <p:spPr>
          <a:xfrm>
            <a:off x="0" y="978603"/>
            <a:ext cx="12192000" cy="778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  <a:t>NLRS NASS Survey</a:t>
            </a:r>
            <a:endParaRPr lang="en-US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9649946-3710-402D-A3DF-8E0E73893527}"/>
              </a:ext>
            </a:extLst>
          </p:cNvPr>
          <p:cNvSpPr txBox="1">
            <a:spLocks/>
          </p:cNvSpPr>
          <p:nvPr/>
        </p:nvSpPr>
        <p:spPr>
          <a:xfrm>
            <a:off x="0" y="1535846"/>
            <a:ext cx="12192000" cy="1500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FDD876-3C17-40DD-B2CC-527829F216CD}"/>
              </a:ext>
            </a:extLst>
          </p:cNvPr>
          <p:cNvSpPr txBox="1"/>
          <p:nvPr/>
        </p:nvSpPr>
        <p:spPr>
          <a:xfrm>
            <a:off x="3411130" y="2052753"/>
            <a:ext cx="5369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Conducted in 2017, 2019, and 2020</a:t>
            </a:r>
          </a:p>
        </p:txBody>
      </p:sp>
    </p:spTree>
    <p:extLst>
      <p:ext uri="{BB962C8B-B14F-4D97-AF65-F5344CB8AC3E}">
        <p14:creationId xmlns:p14="http://schemas.microsoft.com/office/powerpoint/2010/main" val="1641367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309E9D4-E181-40C2-8AC8-36C32CC321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63" y="1126123"/>
            <a:ext cx="9508639" cy="472205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C03149F-91DB-4494-B846-BDAE73A58B10}"/>
              </a:ext>
            </a:extLst>
          </p:cNvPr>
          <p:cNvGrpSpPr/>
          <p:nvPr/>
        </p:nvGrpSpPr>
        <p:grpSpPr>
          <a:xfrm>
            <a:off x="10657973" y="0"/>
            <a:ext cx="1534027" cy="649848"/>
            <a:chOff x="9515977" y="157872"/>
            <a:chExt cx="2533650" cy="11144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8D0862-AF93-4800-9931-8EDB26021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4227" y="157872"/>
              <a:ext cx="1295400" cy="11144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FC9246-7771-4A0B-BF50-820B951DC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5977" y="600784"/>
              <a:ext cx="1238250" cy="228600"/>
            </a:xfrm>
            <a:prstGeom prst="rect">
              <a:avLst/>
            </a:prstGeom>
          </p:spPr>
        </p:pic>
      </p:grpSp>
      <p:sp>
        <p:nvSpPr>
          <p:cNvPr id="6" name="Title 4">
            <a:extLst>
              <a:ext uri="{FF2B5EF4-FFF2-40B4-BE49-F238E27FC236}">
                <a16:creationId xmlns:a16="http://schemas.microsoft.com/office/drawing/2014/main" id="{41A956D6-E7C3-42D5-A804-0714DE82A50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NLRS NASS Survey 2019	</a:t>
            </a:r>
          </a:p>
        </p:txBody>
      </p:sp>
    </p:spTree>
    <p:extLst>
      <p:ext uri="{BB962C8B-B14F-4D97-AF65-F5344CB8AC3E}">
        <p14:creationId xmlns:p14="http://schemas.microsoft.com/office/powerpoint/2010/main" val="3368790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E1D3F7A-C81E-47E8-8648-00E9B2995C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91" y="792125"/>
            <a:ext cx="7277418" cy="5992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EE6525-F8C0-4EEA-BEA6-17624EFA0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671" y="0"/>
            <a:ext cx="2231329" cy="676715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41A956D6-E7C3-42D5-A804-0714DE82A50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1" cy="932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NLRS NASS Survey 2019	</a:t>
            </a:r>
          </a:p>
        </p:txBody>
      </p:sp>
    </p:spTree>
    <p:extLst>
      <p:ext uri="{BB962C8B-B14F-4D97-AF65-F5344CB8AC3E}">
        <p14:creationId xmlns:p14="http://schemas.microsoft.com/office/powerpoint/2010/main" val="450666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4D8AB42-E864-4169-ADE7-0A34D46825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68" y="932688"/>
            <a:ext cx="7804078" cy="2427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D1744B-4EB3-4CC6-B511-E247D6593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64" y="3814613"/>
            <a:ext cx="8148740" cy="25530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EE6525-F8C0-4EEA-BEA6-17624EFA0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0671" y="0"/>
            <a:ext cx="2231329" cy="676715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41A956D6-E7C3-42D5-A804-0714DE82A50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1" cy="932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NLRS NASS Survey 2019	</a:t>
            </a:r>
          </a:p>
        </p:txBody>
      </p:sp>
    </p:spTree>
    <p:extLst>
      <p:ext uri="{BB962C8B-B14F-4D97-AF65-F5344CB8AC3E}">
        <p14:creationId xmlns:p14="http://schemas.microsoft.com/office/powerpoint/2010/main" val="3775886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3AED268-863E-4DF5-8884-874AE6147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14" y="1039220"/>
            <a:ext cx="6086361" cy="265986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4EE497-43B1-4FB6-85F1-5EF82040D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15" y="3823374"/>
            <a:ext cx="6086360" cy="2720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EE6525-F8C0-4EEA-BEA6-17624EFA0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671" y="0"/>
            <a:ext cx="2231329" cy="676715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41A956D6-E7C3-42D5-A804-0714DE82A50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1" cy="932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NLRS NASS Survey 2019	</a:t>
            </a:r>
          </a:p>
        </p:txBody>
      </p:sp>
    </p:spTree>
    <p:extLst>
      <p:ext uri="{BB962C8B-B14F-4D97-AF65-F5344CB8AC3E}">
        <p14:creationId xmlns:p14="http://schemas.microsoft.com/office/powerpoint/2010/main" val="3078560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A6AE46A-2F30-4CF4-839E-A1C06CF7969C}"/>
              </a:ext>
            </a:extLst>
          </p:cNvPr>
          <p:cNvGrpSpPr/>
          <p:nvPr/>
        </p:nvGrpSpPr>
        <p:grpSpPr>
          <a:xfrm>
            <a:off x="333433" y="1343785"/>
            <a:ext cx="9627238" cy="4324181"/>
            <a:chOff x="0" y="837757"/>
            <a:chExt cx="9627238" cy="432418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7A9CC15-4F41-4541-A18D-C4E031B44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83088"/>
              <a:ext cx="9627238" cy="367885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1F0E9C5-059C-4E91-9DF5-ABDAB6DFD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468" y="837757"/>
              <a:ext cx="8298018" cy="25266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2EE6525-F8C0-4EEA-BEA6-17624EFA0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671" y="0"/>
            <a:ext cx="2231329" cy="676715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41A956D6-E7C3-42D5-A804-0714DE82A50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1" cy="932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NLRS NASS Survey 2019	</a:t>
            </a:r>
          </a:p>
        </p:txBody>
      </p:sp>
    </p:spTree>
    <p:extLst>
      <p:ext uri="{BB962C8B-B14F-4D97-AF65-F5344CB8AC3E}">
        <p14:creationId xmlns:p14="http://schemas.microsoft.com/office/powerpoint/2010/main" val="3660529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BB0BEEC-B21B-43B0-A532-F2A7AE2B7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25119"/>
            <a:ext cx="12191999" cy="308535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Agriculture Sector: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100" b="1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State and Federal </a:t>
            </a:r>
            <a:b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Cost-Share Programs</a:t>
            </a:r>
          </a:p>
        </p:txBody>
      </p:sp>
    </p:spTree>
    <p:extLst>
      <p:ext uri="{BB962C8B-B14F-4D97-AF65-F5344CB8AC3E}">
        <p14:creationId xmlns:p14="http://schemas.microsoft.com/office/powerpoint/2010/main" val="2081871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mage result for gulf hypox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795" y="3251446"/>
            <a:ext cx="3493168" cy="260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6690" y="151910"/>
            <a:ext cx="6901575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Gulf Hypoxia Task Force Study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half" idx="4294967295"/>
          </p:nvPr>
        </p:nvSpPr>
        <p:spPr>
          <a:xfrm>
            <a:off x="187910" y="1116886"/>
            <a:ext cx="7208760" cy="196331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GOAL:</a:t>
            </a:r>
          </a:p>
          <a:p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Reduce Hypoxic Zone to 5,000 km</a:t>
            </a:r>
            <a:r>
              <a:rPr lang="en-US" sz="2400" baseline="30000" dirty="0">
                <a:solidFill>
                  <a:srgbClr val="002060"/>
                </a:solidFill>
                <a:cs typeface="Times New Roman" pitchFamily="18" charset="0"/>
              </a:rPr>
              <a:t>2 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(1,930 mi</a:t>
            </a:r>
            <a:r>
              <a:rPr lang="en-US" sz="2400" baseline="30000" dirty="0">
                <a:solidFill>
                  <a:srgbClr val="002060"/>
                </a:solidFill>
                <a:cs typeface="Times New Roman" pitchFamily="18" charset="0"/>
              </a:rPr>
              <a:t>2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)</a:t>
            </a:r>
          </a:p>
          <a:p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Reduce Nutrient Loading to Gulf of Mexico</a:t>
            </a:r>
          </a:p>
          <a:p>
            <a:r>
              <a:rPr lang="en-US" sz="2400" u="sng" dirty="0">
                <a:solidFill>
                  <a:srgbClr val="002060"/>
                </a:solidFill>
                <a:cs typeface="Times New Roman" pitchFamily="18" charset="0"/>
              </a:rPr>
              <a:t>Total Phosphorus and Total Nitrogen 45%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8354" y="151910"/>
            <a:ext cx="2656050" cy="292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1F6965-62E6-4BCF-91B0-99AA29D1B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80205"/>
            <a:ext cx="6584088" cy="362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65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64CC54-FAC5-4A7B-9A75-0745F93D38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43" y="1639003"/>
            <a:ext cx="4061787" cy="2589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7CB16-1F86-4655-AA54-B19D987580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85" y="4351907"/>
            <a:ext cx="4245532" cy="2355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56A7D1-B1D8-4A3A-AA98-55D4908857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71" y="0"/>
            <a:ext cx="1992356" cy="11384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E9EFB8-7539-493D-99D6-767051568555}"/>
              </a:ext>
            </a:extLst>
          </p:cNvPr>
          <p:cNvSpPr txBox="1"/>
          <p:nvPr/>
        </p:nvSpPr>
        <p:spPr>
          <a:xfrm>
            <a:off x="113170" y="1138489"/>
            <a:ext cx="4583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Conservation Reserve Program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A09A9-B267-4497-89C8-716EA19B2C40}"/>
              </a:ext>
            </a:extLst>
          </p:cNvPr>
          <p:cNvSpPr txBox="1"/>
          <p:nvPr/>
        </p:nvSpPr>
        <p:spPr>
          <a:xfrm>
            <a:off x="5178249" y="1138489"/>
            <a:ext cx="189071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Cover Crops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52E210-1E30-4BCD-99E9-A8616B93B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624" y="1647881"/>
            <a:ext cx="6453875" cy="35799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EE6525-F8C0-4EEA-BEA6-17624EFA0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0671" y="0"/>
            <a:ext cx="223132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96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E9EFB8-7539-493D-99D6-767051568555}"/>
              </a:ext>
            </a:extLst>
          </p:cNvPr>
          <p:cNvSpPr txBox="1"/>
          <p:nvPr/>
        </p:nvSpPr>
        <p:spPr>
          <a:xfrm>
            <a:off x="113170" y="1120636"/>
            <a:ext cx="33313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Environmental Quality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Incentives Program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A09A9-B267-4497-89C8-716EA19B2C40}"/>
              </a:ext>
            </a:extLst>
          </p:cNvPr>
          <p:cNvSpPr txBox="1"/>
          <p:nvPr/>
        </p:nvSpPr>
        <p:spPr>
          <a:xfrm>
            <a:off x="7602423" y="1120636"/>
            <a:ext cx="4716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Wetland Reserve 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Easement Program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0201C5-2D5F-4FD0-8D26-14625C32B0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13" y="2043669"/>
            <a:ext cx="3096496" cy="3245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777D25-75DA-4F48-B4BB-C81ADD56EA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645" y="2043669"/>
            <a:ext cx="3574318" cy="27169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55535A-AF3F-4EFB-8A7D-672BF26AF2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242" y="2034791"/>
            <a:ext cx="4400888" cy="31586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8B0758-C5E4-4524-BDA2-3E73665E11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71" y="220352"/>
            <a:ext cx="1751322" cy="6690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36591F-7FD8-4B67-807C-2DB906D49D6C}"/>
              </a:ext>
            </a:extLst>
          </p:cNvPr>
          <p:cNvSpPr txBox="1"/>
          <p:nvPr/>
        </p:nvSpPr>
        <p:spPr>
          <a:xfrm>
            <a:off x="3575256" y="1120636"/>
            <a:ext cx="4029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Conservation 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Stewardship Program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EE6525-F8C0-4EEA-BEA6-17624EFA0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0671" y="0"/>
            <a:ext cx="223132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68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433C82-1287-4490-9775-9B01BF0159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06" y="189749"/>
            <a:ext cx="1000125" cy="179677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1E3151D-D614-4017-9FC5-0B4B3112473E}"/>
              </a:ext>
            </a:extLst>
          </p:cNvPr>
          <p:cNvGrpSpPr/>
          <p:nvPr/>
        </p:nvGrpSpPr>
        <p:grpSpPr>
          <a:xfrm>
            <a:off x="1530174" y="564917"/>
            <a:ext cx="6566606" cy="5931078"/>
            <a:chOff x="1530174" y="564917"/>
            <a:chExt cx="6566606" cy="593107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425408-D4CC-40A9-845C-681895A61B0B}"/>
                </a:ext>
              </a:extLst>
            </p:cNvPr>
            <p:cNvSpPr txBox="1"/>
            <p:nvPr/>
          </p:nvSpPr>
          <p:spPr>
            <a:xfrm>
              <a:off x="1530174" y="564917"/>
              <a:ext cx="65666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Conservation Reserve Enhancement Program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B967976-F615-43A6-961C-885BE6785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5584" y="1117915"/>
              <a:ext cx="6096933" cy="537808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2EE6525-F8C0-4EEA-BEA6-17624EFA0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671" y="0"/>
            <a:ext cx="223132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06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769980-9AD7-4122-A845-B6B81487C2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986" y="842279"/>
            <a:ext cx="4285430" cy="58790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ACFB2-E108-485D-A13C-24C3AE7972D5}"/>
              </a:ext>
            </a:extLst>
          </p:cNvPr>
          <p:cNvSpPr txBox="1"/>
          <p:nvPr/>
        </p:nvSpPr>
        <p:spPr>
          <a:xfrm>
            <a:off x="2836209" y="338357"/>
            <a:ext cx="5160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Partners for Conservation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637528-79EF-447B-8138-5DD37B880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062" y="1511050"/>
            <a:ext cx="3933211" cy="2619941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EE6525-F8C0-4EEA-BEA6-17624EFA0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671" y="0"/>
            <a:ext cx="2231329" cy="6767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414023-85E2-49CC-A84F-22F0246A43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038" b="28740"/>
          <a:stretch/>
        </p:blipFill>
        <p:spPr>
          <a:xfrm>
            <a:off x="106533" y="115410"/>
            <a:ext cx="2407964" cy="7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4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1A6CE2-B42A-40F6-9395-087C0759A4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4798" y="478844"/>
            <a:ext cx="4767319" cy="61262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EE6525-F8C0-4EEA-BEA6-17624EFA0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671" y="0"/>
            <a:ext cx="2231329" cy="6767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414023-85E2-49CC-A84F-22F0246A43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038" b="28740"/>
          <a:stretch/>
        </p:blipFill>
        <p:spPr>
          <a:xfrm>
            <a:off x="106533" y="115410"/>
            <a:ext cx="2407964" cy="7268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2ACFB2-E108-485D-A13C-24C3AE7972D5}"/>
              </a:ext>
            </a:extLst>
          </p:cNvPr>
          <p:cNvSpPr txBox="1"/>
          <p:nvPr/>
        </p:nvSpPr>
        <p:spPr>
          <a:xfrm>
            <a:off x="23270" y="1114120"/>
            <a:ext cx="2710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Soil Transect Survey</a:t>
            </a:r>
          </a:p>
        </p:txBody>
      </p:sp>
    </p:spTree>
    <p:extLst>
      <p:ext uri="{BB962C8B-B14F-4D97-AF65-F5344CB8AC3E}">
        <p14:creationId xmlns:p14="http://schemas.microsoft.com/office/powerpoint/2010/main" val="31844182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B6C702-0B6A-47D5-B73B-B6BD99A73F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4220" y="115410"/>
            <a:ext cx="4699675" cy="65960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EECA00-12B6-45EC-B592-CA0ED36BFA85}"/>
              </a:ext>
            </a:extLst>
          </p:cNvPr>
          <p:cNvGrpSpPr/>
          <p:nvPr/>
        </p:nvGrpSpPr>
        <p:grpSpPr>
          <a:xfrm>
            <a:off x="7915195" y="1114120"/>
            <a:ext cx="4090951" cy="3123632"/>
            <a:chOff x="6940232" y="1219200"/>
            <a:chExt cx="5084128" cy="39345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65A8E72-651A-4071-859D-699491678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0232" y="1219200"/>
              <a:ext cx="5084128" cy="38130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EA049C-39A1-4E3F-8AD7-BB258D812467}"/>
                </a:ext>
              </a:extLst>
            </p:cNvPr>
            <p:cNvSpPr txBox="1"/>
            <p:nvPr/>
          </p:nvSpPr>
          <p:spPr>
            <a:xfrm>
              <a:off x="10870631" y="4876703"/>
              <a:ext cx="958917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Photo: IDOA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2EE6525-F8C0-4EEA-BEA6-17624EFA0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671" y="0"/>
            <a:ext cx="2231329" cy="6767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414023-85E2-49CC-A84F-22F0246A43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038" b="28740"/>
          <a:stretch/>
        </p:blipFill>
        <p:spPr>
          <a:xfrm>
            <a:off x="106533" y="115410"/>
            <a:ext cx="2407964" cy="7268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2ACFB2-E108-485D-A13C-24C3AE7972D5}"/>
              </a:ext>
            </a:extLst>
          </p:cNvPr>
          <p:cNvSpPr txBox="1"/>
          <p:nvPr/>
        </p:nvSpPr>
        <p:spPr>
          <a:xfrm>
            <a:off x="23270" y="1114120"/>
            <a:ext cx="2710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Soil Transect Survey</a:t>
            </a:r>
          </a:p>
        </p:txBody>
      </p:sp>
    </p:spTree>
    <p:extLst>
      <p:ext uri="{BB962C8B-B14F-4D97-AF65-F5344CB8AC3E}">
        <p14:creationId xmlns:p14="http://schemas.microsoft.com/office/powerpoint/2010/main" val="806040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2ACFB2-E108-485D-A13C-24C3AE7972D5}"/>
              </a:ext>
            </a:extLst>
          </p:cNvPr>
          <p:cNvSpPr txBox="1"/>
          <p:nvPr/>
        </p:nvSpPr>
        <p:spPr>
          <a:xfrm>
            <a:off x="2219842" y="338357"/>
            <a:ext cx="5335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319 Nonpoint Source Grant Program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C575F6-3B7A-4934-AA8B-96E23BA4EC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97" y="72040"/>
            <a:ext cx="1298353" cy="1298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AE645B-C4E0-48C4-8087-282A837C9C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155" y="891654"/>
            <a:ext cx="5307743" cy="57266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EE6525-F8C0-4EEA-BEA6-17624EFA0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671" y="0"/>
            <a:ext cx="223132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46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7BC539-2A15-4FFB-A4EC-8CE95308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81" y="101085"/>
            <a:ext cx="7145171" cy="65660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058135-FC23-42DF-A773-10B7E6698B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966" y="2323915"/>
            <a:ext cx="4259073" cy="3552592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669A60-D2CF-41DB-8178-E9FAB319BA04}"/>
              </a:ext>
            </a:extLst>
          </p:cNvPr>
          <p:cNvSpPr txBox="1"/>
          <p:nvPr/>
        </p:nvSpPr>
        <p:spPr>
          <a:xfrm>
            <a:off x="8155869" y="5663431"/>
            <a:ext cx="19319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University of Illinois Extension</a:t>
            </a:r>
          </a:p>
        </p:txBody>
      </p:sp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id="{EA6C54F0-6DC8-425B-958F-47B47169AA24}"/>
              </a:ext>
            </a:extLst>
          </p:cNvPr>
          <p:cNvSpPr/>
          <p:nvPr/>
        </p:nvSpPr>
        <p:spPr>
          <a:xfrm>
            <a:off x="5991607" y="1023246"/>
            <a:ext cx="4149790" cy="1173480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36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Woodchip Bioreactors</a:t>
            </a:r>
          </a:p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Treating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1,345 acres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EE6525-F8C0-4EEA-BEA6-17624EFA0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671" y="0"/>
            <a:ext cx="223132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450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222DF9-D59C-4892-A0C2-FCD8C0EDA811}"/>
              </a:ext>
            </a:extLst>
          </p:cNvPr>
          <p:cNvSpPr txBox="1"/>
          <p:nvPr/>
        </p:nvSpPr>
        <p:spPr>
          <a:xfrm>
            <a:off x="204737" y="114946"/>
            <a:ext cx="34815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Partner Updates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201E0F-FFDA-4C0E-90FD-426893870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66" y="913847"/>
            <a:ext cx="4776183" cy="9043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FE25FC-CF3A-468A-B571-57CAB83C6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08" y="1729394"/>
            <a:ext cx="4356007" cy="4627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B012A5-EB0E-4460-A44E-01BE78BCF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578" y="876100"/>
            <a:ext cx="6734175" cy="133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DCE7DA-E02F-40A3-A640-CAC6801609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453" y="3060229"/>
            <a:ext cx="1987378" cy="19873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D85B48-D67F-42E4-8F1F-422C92946C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6005" y="5352813"/>
            <a:ext cx="2145747" cy="9729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45AE95-FD53-49B0-B831-906D4F25A86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8417" y="3936479"/>
            <a:ext cx="1955497" cy="10677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5D8DFA-D43C-4D81-977E-F3CE84DE9B9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6006" y="2570702"/>
            <a:ext cx="2145747" cy="8582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67FB55-235E-46E0-8237-FDBCF3F3F8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2180" y="2570702"/>
            <a:ext cx="2661734" cy="10677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B466A7-DBFC-4087-8703-A7DB7B52628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051" y="3913515"/>
            <a:ext cx="1264196" cy="1264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1D11EC-4D86-4A71-8030-E7D6C82E24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78453" y="4625515"/>
            <a:ext cx="2453312" cy="68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285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0174503-E5F0-401A-B465-C630961AB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13" y="3290500"/>
            <a:ext cx="6197600" cy="11949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0BBDEE0-02F0-494B-A82C-C209BD090140}"/>
              </a:ext>
            </a:extLst>
          </p:cNvPr>
          <p:cNvGrpSpPr/>
          <p:nvPr/>
        </p:nvGrpSpPr>
        <p:grpSpPr>
          <a:xfrm>
            <a:off x="6555505" y="851174"/>
            <a:ext cx="5380921" cy="3740661"/>
            <a:chOff x="6580445" y="388781"/>
            <a:chExt cx="5380921" cy="37406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BE5516-22DC-46CE-9A88-8AAAC41CF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0445" y="388781"/>
              <a:ext cx="5367858" cy="35723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78750E-8EDE-4453-A10E-43BAEDAA3C3F}"/>
                </a:ext>
              </a:extLst>
            </p:cNvPr>
            <p:cNvSpPr txBox="1"/>
            <p:nvPr/>
          </p:nvSpPr>
          <p:spPr>
            <a:xfrm>
              <a:off x="10700956" y="3852443"/>
              <a:ext cx="12604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Photo: MWRDGC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016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9E42C3-8843-4CCD-B89B-A2704EA3C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39" y="226838"/>
            <a:ext cx="4638702" cy="5521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30FA7A-F855-4AA8-96DE-625E9B96D5F5}"/>
              </a:ext>
            </a:extLst>
          </p:cNvPr>
          <p:cNvSpPr txBox="1"/>
          <p:nvPr/>
        </p:nvSpPr>
        <p:spPr>
          <a:xfrm>
            <a:off x="534196" y="910419"/>
            <a:ext cx="63652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Illinois </a:t>
            </a:r>
          </a:p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Nutrient Loss Reduction Strategy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1BC4B5-AB5C-4B59-855E-E3BC63DAA3FA}"/>
              </a:ext>
            </a:extLst>
          </p:cNvPr>
          <p:cNvSpPr/>
          <p:nvPr/>
        </p:nvSpPr>
        <p:spPr>
          <a:xfrm>
            <a:off x="534196" y="4425285"/>
            <a:ext cx="45223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NLRS REPORT </a:t>
            </a:r>
          </a:p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RELEASED JULY 2015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7465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256D5C-91C0-4D2F-B67D-C03BC68C8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02" y="126878"/>
            <a:ext cx="6301216" cy="3054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94FC00-1C8E-49BE-9918-3009962B6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02" y="3677032"/>
            <a:ext cx="6668515" cy="2930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0DC457-F377-46C3-975E-C06EFCDCCF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396" y="1790587"/>
            <a:ext cx="3199690" cy="32959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C03149F-91DB-4494-B846-BDAE73A58B10}"/>
              </a:ext>
            </a:extLst>
          </p:cNvPr>
          <p:cNvGrpSpPr/>
          <p:nvPr/>
        </p:nvGrpSpPr>
        <p:grpSpPr>
          <a:xfrm>
            <a:off x="10657372" y="654027"/>
            <a:ext cx="1534027" cy="676482"/>
            <a:chOff x="9515977" y="157872"/>
            <a:chExt cx="2533650" cy="11144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18D0862-AF93-4800-9931-8EDB26021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4227" y="157872"/>
              <a:ext cx="1295400" cy="1114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3FC9246-7771-4A0B-BF50-820B951DC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5977" y="600784"/>
              <a:ext cx="1238250" cy="22860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804" y="225234"/>
            <a:ext cx="970176" cy="2052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49F5D8-04F9-4A9A-835A-AB854A3E21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975" t="5448" r="1022"/>
          <a:stretch/>
        </p:blipFill>
        <p:spPr>
          <a:xfrm>
            <a:off x="11344182" y="8878"/>
            <a:ext cx="827103" cy="66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274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5833650-8143-49CC-8E07-D6D3AD813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834" y="187876"/>
            <a:ext cx="6124050" cy="30160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F13D53-8661-433F-997F-CC8775BD5E1E}"/>
              </a:ext>
            </a:extLst>
          </p:cNvPr>
          <p:cNvSpPr txBox="1"/>
          <p:nvPr/>
        </p:nvSpPr>
        <p:spPr>
          <a:xfrm>
            <a:off x="6470884" y="404921"/>
            <a:ext cx="29660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24% </a:t>
            </a:r>
          </a:p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Total Phosphorus</a:t>
            </a:r>
          </a:p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Reduction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7E3E1-09B7-46F3-9A8A-ECB630D2F1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34" y="3455819"/>
            <a:ext cx="5749166" cy="31896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78ACB3-F66D-42BD-8869-89B955D127C5}"/>
              </a:ext>
            </a:extLst>
          </p:cNvPr>
          <p:cNvSpPr txBox="1"/>
          <p:nvPr/>
        </p:nvSpPr>
        <p:spPr>
          <a:xfrm>
            <a:off x="6618765" y="3929231"/>
            <a:ext cx="24661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10% </a:t>
            </a:r>
          </a:p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Total Nitrogen</a:t>
            </a:r>
          </a:p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Reduction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EE6525-F8C0-4EEA-BEA6-17624EFA0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671" y="0"/>
            <a:ext cx="223132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183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04B53E1-A4A9-4208-9113-79A352298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5" y="1112594"/>
            <a:ext cx="7805434" cy="39069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2B6D2D-70AA-4628-865F-A56F0F287765}"/>
              </a:ext>
            </a:extLst>
          </p:cNvPr>
          <p:cNvSpPr txBox="1"/>
          <p:nvPr/>
        </p:nvSpPr>
        <p:spPr>
          <a:xfrm>
            <a:off x="235855" y="40347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8CB9B6-DDEB-4DD3-8DCE-E405AB767E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146" y="1415868"/>
            <a:ext cx="2704018" cy="33004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EE6525-F8C0-4EEA-BEA6-17624EFA0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671" y="0"/>
            <a:ext cx="223132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114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266A4F-112E-4F83-B918-CEE971460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39" y="3597910"/>
            <a:ext cx="6423862" cy="10746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E3ED96-A821-4D18-B644-19955C07433F}"/>
              </a:ext>
            </a:extLst>
          </p:cNvPr>
          <p:cNvSpPr txBox="1"/>
          <p:nvPr/>
        </p:nvSpPr>
        <p:spPr>
          <a:xfrm>
            <a:off x="9624953" y="4571244"/>
            <a:ext cx="1605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Photo: C. Eliana Brown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423" r="24992" b="36060"/>
          <a:stretch/>
        </p:blipFill>
        <p:spPr>
          <a:xfrm>
            <a:off x="7605742" y="401025"/>
            <a:ext cx="3579223" cy="427155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70468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14B300-70C2-4CEE-8C99-F2219D61A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12" y="939686"/>
            <a:ext cx="7430619" cy="2737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07A0F4-3069-413E-AC1E-F0D39AE2C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11" y="3771114"/>
            <a:ext cx="7503479" cy="24902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C03149F-91DB-4494-B846-BDAE73A58B10}"/>
              </a:ext>
            </a:extLst>
          </p:cNvPr>
          <p:cNvGrpSpPr/>
          <p:nvPr/>
        </p:nvGrpSpPr>
        <p:grpSpPr>
          <a:xfrm>
            <a:off x="10657372" y="654027"/>
            <a:ext cx="1534027" cy="676482"/>
            <a:chOff x="9515977" y="157872"/>
            <a:chExt cx="2533650" cy="11144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18D0862-AF93-4800-9931-8EDB26021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4227" y="157872"/>
              <a:ext cx="1295400" cy="1114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3FC9246-7771-4A0B-BF50-820B951DC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5977" y="600784"/>
              <a:ext cx="1238250" cy="22860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804" y="225234"/>
            <a:ext cx="970176" cy="2052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49F5D8-04F9-4A9A-835A-AB854A3E21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975" t="5448" r="1022"/>
          <a:stretch/>
        </p:blipFill>
        <p:spPr>
          <a:xfrm>
            <a:off x="11344182" y="8878"/>
            <a:ext cx="827103" cy="66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041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750" y="327565"/>
            <a:ext cx="8941271" cy="5923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EE6525-F8C0-4EEA-BEA6-17624EFA0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671" y="0"/>
            <a:ext cx="223132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899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ADDF2B-6B17-497E-82B2-07224019B0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7501" y="1320326"/>
            <a:ext cx="4451245" cy="3997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A1D3CE-BB6C-4C97-995F-47CCEC827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15" y="92007"/>
            <a:ext cx="6483457" cy="6765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EE6525-F8C0-4EEA-BEA6-17624EFA0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671" y="0"/>
            <a:ext cx="223132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310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DEA5E0-12C0-4371-9601-5E5D330DA2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9"/>
          <a:stretch/>
        </p:blipFill>
        <p:spPr>
          <a:xfrm>
            <a:off x="1045029" y="3314604"/>
            <a:ext cx="6406918" cy="16463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9512" y="468673"/>
            <a:ext cx="3102841" cy="425096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E3ED96-A821-4D18-B644-19955C07433F}"/>
              </a:ext>
            </a:extLst>
          </p:cNvPr>
          <p:cNvSpPr txBox="1"/>
          <p:nvPr/>
        </p:nvSpPr>
        <p:spPr>
          <a:xfrm>
            <a:off x="9119420" y="4639536"/>
            <a:ext cx="1605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Photo: C. Eliana Brown</a:t>
            </a:r>
          </a:p>
        </p:txBody>
      </p:sp>
    </p:spTree>
    <p:extLst>
      <p:ext uri="{BB962C8B-B14F-4D97-AF65-F5344CB8AC3E}">
        <p14:creationId xmlns:p14="http://schemas.microsoft.com/office/powerpoint/2010/main" val="22856820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1DF3F-28AB-4331-969D-E97675530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67970"/>
            <a:ext cx="12168790" cy="5826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Water Quality Goals—Nitrate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DCE13B-F14A-4303-8FEE-11768B267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66" y="1956595"/>
            <a:ext cx="11723312" cy="490140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69976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CBB934-9A8C-4649-A5D8-35A210835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5"/>
          <a:stretch/>
        </p:blipFill>
        <p:spPr>
          <a:xfrm>
            <a:off x="495321" y="1875818"/>
            <a:ext cx="11696679" cy="498662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C1DF3F-28AB-4331-969D-E97675530090}"/>
              </a:ext>
            </a:extLst>
          </p:cNvPr>
          <p:cNvSpPr txBox="1">
            <a:spLocks/>
          </p:cNvSpPr>
          <p:nvPr/>
        </p:nvSpPr>
        <p:spPr>
          <a:xfrm>
            <a:off x="0" y="367970"/>
            <a:ext cx="12168790" cy="582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Water Quality Goals—Total Phosphorus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84976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6D1FB0-A03D-4B81-B6B3-B7003FD631FC}"/>
              </a:ext>
            </a:extLst>
          </p:cNvPr>
          <p:cNvSpPr txBox="1"/>
          <p:nvPr/>
        </p:nvSpPr>
        <p:spPr>
          <a:xfrm>
            <a:off x="37496" y="6211669"/>
            <a:ext cx="1521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Trevor Sample</a:t>
            </a:r>
          </a:p>
          <a:p>
            <a:r>
              <a:rPr lang="en-US" dirty="0">
                <a:solidFill>
                  <a:schemeClr val="bg1"/>
                </a:solidFill>
              </a:rPr>
              <a:t>Illinois EPA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ECF18-4406-46FE-ABC1-03AB6D2B5A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5349" y="1409558"/>
            <a:ext cx="11708606" cy="4978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2060"/>
                </a:solidFill>
              </a:rPr>
              <a:t>GOALS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002060"/>
                </a:solidFill>
                <a:cs typeface="Arial" panose="020B0604020202020204" pitchFamily="34" charset="0"/>
              </a:rPr>
              <a:t>Establishes 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45%</a:t>
            </a:r>
            <a:r>
              <a:rPr lang="en-US" sz="4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Reduction</a:t>
            </a:r>
            <a:r>
              <a:rPr lang="en-US" sz="4000" dirty="0">
                <a:solidFill>
                  <a:srgbClr val="002060"/>
                </a:solidFill>
                <a:cs typeface="Arial" panose="020B0604020202020204" pitchFamily="34" charset="0"/>
              </a:rPr>
              <a:t> of Nitrogen and Phosphorus</a:t>
            </a:r>
          </a:p>
          <a:p>
            <a:pPr marL="0" indent="0">
              <a:buNone/>
            </a:pPr>
            <a:endParaRPr lang="en-US" sz="4000" u="sng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Interim Milestone—2025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002060"/>
                </a:solidFill>
                <a:cs typeface="Arial" panose="020B0604020202020204" pitchFamily="34" charset="0"/>
              </a:rPr>
              <a:t>25% Reduction in Phosphorus Loads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002060"/>
                </a:solidFill>
                <a:cs typeface="Arial" panose="020B0604020202020204" pitchFamily="34" charset="0"/>
              </a:rPr>
              <a:t>15% Reduction in Nitrogen Loads</a:t>
            </a:r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A28E9A-474E-48F0-8ABE-CC85BAD17C21}"/>
              </a:ext>
            </a:extLst>
          </p:cNvPr>
          <p:cNvSpPr txBox="1"/>
          <p:nvPr/>
        </p:nvSpPr>
        <p:spPr>
          <a:xfrm>
            <a:off x="0" y="21386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Illinois Nutrient Loss Reduction Strategy</a:t>
            </a:r>
          </a:p>
        </p:txBody>
      </p:sp>
    </p:spTree>
    <p:extLst>
      <p:ext uri="{BB962C8B-B14F-4D97-AF65-F5344CB8AC3E}">
        <p14:creationId xmlns:p14="http://schemas.microsoft.com/office/powerpoint/2010/main" val="14581245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E5FA3C-1D43-4467-B205-595F846BB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91" y="1154775"/>
            <a:ext cx="8235537" cy="570841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C1DF3F-28AB-4331-969D-E97675530090}"/>
              </a:ext>
            </a:extLst>
          </p:cNvPr>
          <p:cNvSpPr txBox="1">
            <a:spLocks/>
          </p:cNvSpPr>
          <p:nvPr/>
        </p:nvSpPr>
        <p:spPr>
          <a:xfrm>
            <a:off x="221190" y="367970"/>
            <a:ext cx="11947599" cy="582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Implementation Scenarios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553316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314E65-E22E-4EF5-BB1B-AAE97E98A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90" y="1241082"/>
            <a:ext cx="9029342" cy="529510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C1DF3F-28AB-4331-969D-E97675530090}"/>
              </a:ext>
            </a:extLst>
          </p:cNvPr>
          <p:cNvSpPr txBox="1">
            <a:spLocks/>
          </p:cNvSpPr>
          <p:nvPr/>
        </p:nvSpPr>
        <p:spPr>
          <a:xfrm>
            <a:off x="221190" y="367970"/>
            <a:ext cx="11947599" cy="582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Implementation Scenarios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8" t="64135" r="46344" b="7785"/>
          <a:stretch/>
        </p:blipFill>
        <p:spPr>
          <a:xfrm>
            <a:off x="8123069" y="6148145"/>
            <a:ext cx="1811045" cy="52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099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599408-0D43-4469-82BB-376E4878D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17" y="1033522"/>
            <a:ext cx="8842160" cy="560067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C1DF3F-28AB-4331-969D-E97675530090}"/>
              </a:ext>
            </a:extLst>
          </p:cNvPr>
          <p:cNvSpPr txBox="1">
            <a:spLocks/>
          </p:cNvSpPr>
          <p:nvPr/>
        </p:nvSpPr>
        <p:spPr>
          <a:xfrm>
            <a:off x="221190" y="367970"/>
            <a:ext cx="11947599" cy="582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Implementation Scenarios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8" t="54429" r="46344" b="7785"/>
          <a:stretch/>
        </p:blipFill>
        <p:spPr>
          <a:xfrm>
            <a:off x="7759084" y="6090082"/>
            <a:ext cx="1811045" cy="709867"/>
          </a:xfrm>
          <a:prstGeom prst="rect">
            <a:avLst/>
          </a:prstGeom>
        </p:spPr>
      </p:pic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9D0CC70D-E3F5-43D4-B794-D20A2DF41A81}"/>
              </a:ext>
            </a:extLst>
          </p:cNvPr>
          <p:cNvSpPr/>
          <p:nvPr/>
        </p:nvSpPr>
        <p:spPr>
          <a:xfrm>
            <a:off x="7235282" y="1180215"/>
            <a:ext cx="4933507" cy="2541181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Additional Scenarios Developed in 2020 </a:t>
            </a:r>
          </a:p>
        </p:txBody>
      </p:sp>
    </p:spTree>
    <p:extLst>
      <p:ext uri="{BB962C8B-B14F-4D97-AF65-F5344CB8AC3E}">
        <p14:creationId xmlns:p14="http://schemas.microsoft.com/office/powerpoint/2010/main" val="225044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70FB20C-B4DC-4B9A-9FAE-73A5A2F63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90" y="1172523"/>
            <a:ext cx="7977188" cy="5286504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C1DF3F-28AB-4331-969D-E97675530090}"/>
              </a:ext>
            </a:extLst>
          </p:cNvPr>
          <p:cNvSpPr txBox="1">
            <a:spLocks/>
          </p:cNvSpPr>
          <p:nvPr/>
        </p:nvSpPr>
        <p:spPr>
          <a:xfrm>
            <a:off x="221190" y="367970"/>
            <a:ext cx="11947599" cy="582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Implementation Scenarios-Point Sources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588567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A15FB-FAE5-4434-AD6A-C01ED4D6F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48" y="391851"/>
            <a:ext cx="5992427" cy="1325563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Moving Forward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3FF1F-5FAA-4389-B8B1-B1CF2C40A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948" y="1983228"/>
            <a:ext cx="7226423" cy="4133215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Policy Working Group and other workgroups and committees continue to meet. 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May be a combination of in-person and online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Collaboration among agencies and organizations is encouraged to continue. 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Promote Planning and Implementation at the watershed scale.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  <a:highlight>
                  <a:srgbClr val="FFFF00"/>
                </a:highlight>
              </a:rPr>
              <a:t>2021 Biennial Report release early September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  <a:highlight>
                  <a:srgbClr val="FFFF00"/>
                </a:highlight>
              </a:rPr>
              <a:t>NLRS Conference November 10 at I-Hotel in Champaign!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6B86E8-A7A3-4241-9C08-8B68D0DA82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831" y="2074669"/>
            <a:ext cx="4030980" cy="2353381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ED02FB-B713-4A92-AC36-91303AB48740}"/>
              </a:ext>
            </a:extLst>
          </p:cNvPr>
          <p:cNvSpPr txBox="1"/>
          <p:nvPr/>
        </p:nvSpPr>
        <p:spPr>
          <a:xfrm>
            <a:off x="9585247" y="4325062"/>
            <a:ext cx="2162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Photo: Haley Haverback-Gruber</a:t>
            </a:r>
          </a:p>
        </p:txBody>
      </p:sp>
    </p:spTree>
    <p:extLst>
      <p:ext uri="{BB962C8B-B14F-4D97-AF65-F5344CB8AC3E}">
        <p14:creationId xmlns:p14="http://schemas.microsoft.com/office/powerpoint/2010/main" val="15799301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D42D0-8326-4270-A1A5-7BCEE2ACC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415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Visit the webpage at </a:t>
            </a:r>
            <a:r>
              <a:rPr lang="en-US" dirty="0">
                <a:hlinkClick r:id="rId2"/>
              </a:rPr>
              <a:t>go.Illinois.edu/NLRS</a:t>
            </a: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Trevor Sample—Illinois Environmental Protection Agency</a:t>
            </a:r>
          </a:p>
          <a:p>
            <a:pPr marL="457200" lvl="1" indent="0">
              <a:buNone/>
            </a:pPr>
            <a:r>
              <a:rPr lang="en-US" dirty="0"/>
              <a:t>Trevor.Sample@Illinois.gov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Michael Woods—Illinois Department of Agriculture</a:t>
            </a:r>
          </a:p>
          <a:p>
            <a:pPr marL="457200" lvl="1" indent="0">
              <a:buNone/>
            </a:pPr>
            <a:r>
              <a:rPr lang="en-US" dirty="0"/>
              <a:t>Michael.Woods@illinois.gov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Eliana Brown—University of Illinois Extension</a:t>
            </a:r>
          </a:p>
          <a:p>
            <a:pPr marL="457200" lvl="1" indent="0">
              <a:buNone/>
            </a:pPr>
            <a:r>
              <a:rPr lang="en-US" dirty="0"/>
              <a:t>brown12@Illinois.edu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E169AE-9D58-4322-AA54-AEB019CAC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077" y="193314"/>
            <a:ext cx="5047926" cy="9754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FA15FB-FAE5-4434-AD6A-C01ED4D6F115}"/>
              </a:ext>
            </a:extLst>
          </p:cNvPr>
          <p:cNvSpPr txBox="1">
            <a:spLocks/>
          </p:cNvSpPr>
          <p:nvPr/>
        </p:nvSpPr>
        <p:spPr>
          <a:xfrm>
            <a:off x="656948" y="657665"/>
            <a:ext cx="59924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1484805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6D1FB0-A03D-4B81-B6B3-B7003FD631FC}"/>
              </a:ext>
            </a:extLst>
          </p:cNvPr>
          <p:cNvSpPr txBox="1"/>
          <p:nvPr/>
        </p:nvSpPr>
        <p:spPr>
          <a:xfrm>
            <a:off x="37496" y="6211669"/>
            <a:ext cx="1521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Trevor Sample</a:t>
            </a:r>
          </a:p>
          <a:p>
            <a:r>
              <a:rPr lang="en-US" dirty="0">
                <a:solidFill>
                  <a:schemeClr val="bg1"/>
                </a:solidFill>
              </a:rPr>
              <a:t>Illinois EPA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7B7063-39F4-4729-B6DA-08BBDE515C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37361" y="1713903"/>
            <a:ext cx="5603967" cy="4438705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sz="4600" dirty="0">
                <a:solidFill>
                  <a:srgbClr val="002060"/>
                </a:solidFill>
              </a:rPr>
              <a:t>Point Sources 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002060"/>
                </a:solidFill>
              </a:rPr>
              <a:t>(wastewater treatment facilities)</a:t>
            </a:r>
          </a:p>
          <a:p>
            <a:pPr lvl="1"/>
            <a:endParaRPr lang="en-US" sz="4600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r>
              <a:rPr lang="en-US" sz="4600" dirty="0">
                <a:solidFill>
                  <a:srgbClr val="002060"/>
                </a:solidFill>
              </a:rPr>
              <a:t>Urban Stormwater</a:t>
            </a:r>
          </a:p>
          <a:p>
            <a:pPr lvl="1"/>
            <a:endParaRPr lang="en-US" sz="4600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r>
              <a:rPr lang="en-US" sz="4600" dirty="0">
                <a:solidFill>
                  <a:srgbClr val="002060"/>
                </a:solidFill>
              </a:rPr>
              <a:t>Agriculture </a:t>
            </a:r>
          </a:p>
          <a:p>
            <a:pPr marL="457200" lvl="1" indent="0">
              <a:buNone/>
            </a:pPr>
            <a:r>
              <a:rPr lang="en-US" sz="4600" dirty="0">
                <a:solidFill>
                  <a:srgbClr val="002060"/>
                </a:solidFill>
              </a:rPr>
              <a:t>nonpoint sources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A103EB-F3F9-463A-8B7A-78AC114109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563" y="1561080"/>
            <a:ext cx="1894408" cy="1325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6E95BF-636B-4F73-B46F-59F061B35D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4" r="-1"/>
          <a:stretch/>
        </p:blipFill>
        <p:spPr>
          <a:xfrm>
            <a:off x="7981404" y="3250431"/>
            <a:ext cx="1926013" cy="13255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616615-267A-4D34-B611-92474BCB5F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7" t="7029"/>
          <a:stretch/>
        </p:blipFill>
        <p:spPr>
          <a:xfrm>
            <a:off x="7981404" y="4889549"/>
            <a:ext cx="1928489" cy="13318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A7A2E4-AC18-4224-A70C-B4A6C5F4524B}"/>
              </a:ext>
            </a:extLst>
          </p:cNvPr>
          <p:cNvSpPr txBox="1"/>
          <p:nvPr/>
        </p:nvSpPr>
        <p:spPr>
          <a:xfrm>
            <a:off x="8908496" y="2886643"/>
            <a:ext cx="10775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Photo: MRWDGC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9877E6-ACDA-4901-AC15-0E6D817EE6BF}"/>
              </a:ext>
            </a:extLst>
          </p:cNvPr>
          <p:cNvSpPr txBox="1"/>
          <p:nvPr/>
        </p:nvSpPr>
        <p:spPr>
          <a:xfrm>
            <a:off x="8643201" y="4546875"/>
            <a:ext cx="13676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Photo: C. Eliana Brown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291D22-8880-4566-8CE1-C1004977A7BA}"/>
              </a:ext>
            </a:extLst>
          </p:cNvPr>
          <p:cNvSpPr txBox="1"/>
          <p:nvPr/>
        </p:nvSpPr>
        <p:spPr>
          <a:xfrm>
            <a:off x="9185255" y="6181768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Photo: NRCS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A28E9A-474E-48F0-8ABE-CC85BAD17C21}"/>
              </a:ext>
            </a:extLst>
          </p:cNvPr>
          <p:cNvSpPr txBox="1"/>
          <p:nvPr/>
        </p:nvSpPr>
        <p:spPr>
          <a:xfrm>
            <a:off x="0" y="21386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Illinois Nutrient Loss Reduction Strategy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327B7063-39F4-4729-B6DA-08BBDE515C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68334" y="997078"/>
            <a:ext cx="9287691" cy="5574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002060"/>
                </a:solidFill>
              </a:rPr>
              <a:t>Addresses nutrient loads from:</a:t>
            </a:r>
          </a:p>
        </p:txBody>
      </p:sp>
    </p:spTree>
    <p:extLst>
      <p:ext uri="{BB962C8B-B14F-4D97-AF65-F5344CB8AC3E}">
        <p14:creationId xmlns:p14="http://schemas.microsoft.com/office/powerpoint/2010/main" val="1682221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EE910C-EE83-4925-8104-6C47B4557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74" y="1325563"/>
            <a:ext cx="11430052" cy="35098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A28E9A-474E-48F0-8ABE-CC85BAD17C21}"/>
              </a:ext>
            </a:extLst>
          </p:cNvPr>
          <p:cNvSpPr txBox="1"/>
          <p:nvPr/>
        </p:nvSpPr>
        <p:spPr>
          <a:xfrm>
            <a:off x="0" y="21386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Illinois NLRS Science Assessment</a:t>
            </a:r>
          </a:p>
        </p:txBody>
      </p:sp>
    </p:spTree>
    <p:extLst>
      <p:ext uri="{BB962C8B-B14F-4D97-AF65-F5344CB8AC3E}">
        <p14:creationId xmlns:p14="http://schemas.microsoft.com/office/powerpoint/2010/main" val="3406825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989F5-430A-4940-971C-D343AEA56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6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NLRS Implementation Recommendations: </a:t>
            </a:r>
            <a:b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Agriculture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C794078-106C-4AC6-A9D0-9DC48BED3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980411"/>
              </p:ext>
            </p:extLst>
          </p:nvPr>
        </p:nvGraphicFramePr>
        <p:xfrm>
          <a:off x="715361" y="1646956"/>
          <a:ext cx="10761278" cy="2593729"/>
        </p:xfrm>
        <a:graphic>
          <a:graphicData uri="http://schemas.openxmlformats.org/drawingml/2006/table">
            <a:tbl>
              <a:tblPr/>
              <a:tblGrid>
                <a:gridCol w="2768092">
                  <a:extLst>
                    <a:ext uri="{9D8B030D-6E8A-4147-A177-3AD203B41FA5}">
                      <a16:colId xmlns:a16="http://schemas.microsoft.com/office/drawing/2014/main" val="3752805616"/>
                    </a:ext>
                  </a:extLst>
                </a:gridCol>
                <a:gridCol w="4712916">
                  <a:extLst>
                    <a:ext uri="{9D8B030D-6E8A-4147-A177-3AD203B41FA5}">
                      <a16:colId xmlns:a16="http://schemas.microsoft.com/office/drawing/2014/main" val="3269000112"/>
                    </a:ext>
                  </a:extLst>
                </a:gridCol>
                <a:gridCol w="3280270">
                  <a:extLst>
                    <a:ext uri="{9D8B030D-6E8A-4147-A177-3AD203B41FA5}">
                      <a16:colId xmlns:a16="http://schemas.microsoft.com/office/drawing/2014/main" val="1835511810"/>
                    </a:ext>
                  </a:extLst>
                </a:gridCol>
              </a:tblGrid>
              <a:tr h="3061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Practice Type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Nitrate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Phosphorus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545605"/>
                  </a:ext>
                </a:extLst>
              </a:tr>
              <a:tr h="91224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Field Practices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Nitrogen Management</a:t>
                      </a:r>
                      <a:b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(MRTN, Inhibitors, Split Applications)</a:t>
                      </a:r>
                      <a:b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Cover Crops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Reduced Tillage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(no-till, strip till)</a:t>
                      </a:r>
                      <a:b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Nutrient Management</a:t>
                      </a:r>
                      <a:b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Cover Crops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576518"/>
                  </a:ext>
                </a:extLst>
              </a:tr>
              <a:tr h="9499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Edge of Field Practices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Woodchip Bioreactors</a:t>
                      </a:r>
                      <a:b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Stream Buffers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(non-tile drained land)</a:t>
                      </a:r>
                      <a:b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Constructed Wetlands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Stream Buffers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513778"/>
                  </a:ext>
                </a:extLst>
              </a:tr>
              <a:tr h="417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 Use Change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Perennial/Energy Crops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Perennial/Energy Crops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738403"/>
                  </a:ext>
                </a:extLst>
              </a:tr>
            </a:tbl>
          </a:graphicData>
        </a:graphic>
      </p:graphicFrame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C08D1754-29D6-4EFA-B1C3-FC9AFDEB993C}"/>
              </a:ext>
            </a:extLst>
          </p:cNvPr>
          <p:cNvSpPr/>
          <p:nvPr/>
        </p:nvSpPr>
        <p:spPr>
          <a:xfrm>
            <a:off x="2647505" y="4359350"/>
            <a:ext cx="4657061" cy="206271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</a:t>
            </a:r>
          </a:p>
          <a:p>
            <a:pPr algn="ctr"/>
            <a:r>
              <a:rPr lang="en-US" dirty="0"/>
              <a:t>Saturated Buffers and </a:t>
            </a:r>
          </a:p>
          <a:p>
            <a:pPr algn="ctr"/>
            <a:r>
              <a:rPr lang="en-US" dirty="0"/>
              <a:t>Terraces</a:t>
            </a:r>
          </a:p>
        </p:txBody>
      </p:sp>
    </p:spTree>
    <p:extLst>
      <p:ext uri="{BB962C8B-B14F-4D97-AF65-F5344CB8AC3E}">
        <p14:creationId xmlns:p14="http://schemas.microsoft.com/office/powerpoint/2010/main" val="183405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989F5-430A-4940-971C-D343AEA56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NLRS Implementation Recommendations: </a:t>
            </a:r>
            <a:b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Urban Stormwater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19C1C-80C1-4B3B-B6D0-08AEEE0F0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598612"/>
            <a:ext cx="4642064" cy="5134697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Municipal Separate Storm Sewer System (MS4) Permits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Prioritize Green Infrastructure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Technical and Financial Assistance for Green Infrastructure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Urban Streambank Stabilization and Restoration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Encourage Stormwater Collaboratives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84AF8D-677D-4B5E-9E9F-3D42B5B1C721}"/>
              </a:ext>
            </a:extLst>
          </p:cNvPr>
          <p:cNvGrpSpPr/>
          <p:nvPr/>
        </p:nvGrpSpPr>
        <p:grpSpPr>
          <a:xfrm>
            <a:off x="5629174" y="1598612"/>
            <a:ext cx="5212535" cy="4032225"/>
            <a:chOff x="4726379" y="3733383"/>
            <a:chExt cx="3924651" cy="26930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4B12881-181B-4E25-8196-940622E38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6379" y="3733383"/>
              <a:ext cx="3889169" cy="258310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489E53-3C72-4E74-B575-CE10CB52D119}"/>
                </a:ext>
              </a:extLst>
            </p:cNvPr>
            <p:cNvSpPr txBox="1"/>
            <p:nvPr/>
          </p:nvSpPr>
          <p:spPr>
            <a:xfrm>
              <a:off x="7415795" y="6241436"/>
              <a:ext cx="1235235" cy="185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Photo: C. Eliana Brown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0857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790</Words>
  <Application>Microsoft Office PowerPoint</Application>
  <PresentationFormat>Widescreen</PresentationFormat>
  <Paragraphs>189</Paragraphs>
  <Slides>55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Courier New</vt:lpstr>
      <vt:lpstr>Wingdings 2</vt:lpstr>
      <vt:lpstr>Office Theme</vt:lpstr>
      <vt:lpstr>PowerPoint Presentation</vt:lpstr>
      <vt:lpstr>PowerPoint Presentation</vt:lpstr>
      <vt:lpstr>Gulf Hypoxia Task Force Study</vt:lpstr>
      <vt:lpstr>PowerPoint Presentation</vt:lpstr>
      <vt:lpstr>PowerPoint Presentation</vt:lpstr>
      <vt:lpstr>PowerPoint Presentation</vt:lpstr>
      <vt:lpstr>PowerPoint Presentation</vt:lpstr>
      <vt:lpstr>NLRS Implementation Recommendations:  Agriculture</vt:lpstr>
      <vt:lpstr>NLRS Implementation Recommendations:  Urban Stormwater</vt:lpstr>
      <vt:lpstr>NLRS Implementation Recommendations:  Point Sources</vt:lpstr>
      <vt:lpstr>PowerPoint Presentation</vt:lpstr>
      <vt:lpstr>NLRS Committee Structure</vt:lpstr>
      <vt:lpstr>PowerPoint Presentation</vt:lpstr>
      <vt:lpstr>Biennial Reports </vt:lpstr>
      <vt:lpstr>Tracking Measures </vt:lpstr>
      <vt:lpstr>Biennial Report Reporting Metrics</vt:lpstr>
      <vt:lpstr>PowerPoint Presentation</vt:lpstr>
      <vt:lpstr>Water Quality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Agriculture Sector:     State and Federal  Cost-Share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Moving Forward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Sample, Trevor</dc:creator>
  <cp:lastModifiedBy>Sample, Trevor</cp:lastModifiedBy>
  <cp:revision>8</cp:revision>
  <dcterms:created xsi:type="dcterms:W3CDTF">2021-07-10T14:01:41Z</dcterms:created>
  <dcterms:modified xsi:type="dcterms:W3CDTF">2021-07-12T16:35:01Z</dcterms:modified>
</cp:coreProperties>
</file>