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0" r:id="rId3"/>
    <p:sldId id="299" r:id="rId4"/>
    <p:sldId id="258" r:id="rId5"/>
    <p:sldId id="291" r:id="rId6"/>
    <p:sldId id="292" r:id="rId7"/>
    <p:sldId id="293" r:id="rId8"/>
    <p:sldId id="260" r:id="rId9"/>
    <p:sldId id="265" r:id="rId10"/>
    <p:sldId id="274" r:id="rId11"/>
    <p:sldId id="295" r:id="rId12"/>
    <p:sldId id="275" r:id="rId13"/>
    <p:sldId id="276" r:id="rId14"/>
    <p:sldId id="285" r:id="rId15"/>
    <p:sldId id="286" r:id="rId16"/>
    <p:sldId id="287" r:id="rId17"/>
    <p:sldId id="288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2756" autoAdjust="0"/>
  </p:normalViewPr>
  <p:slideViewPr>
    <p:cSldViewPr snapToGrid="0">
      <p:cViewPr varScale="1">
        <p:scale>
          <a:sx n="76" d="100"/>
          <a:sy n="76" d="100"/>
        </p:scale>
        <p:origin x="12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1CD112-4E3D-4AB0-953D-256346433A1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74964B-6750-42F7-B6B3-256035D8A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2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68FEA6-0941-456B-B136-7B1F31B95717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E75A93-8064-418A-8C8D-E0D4BCDC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Morning. Thank you for attending today.</a:t>
            </a:r>
          </a:p>
          <a:p>
            <a:endParaRPr lang="en-US" dirty="0"/>
          </a:p>
          <a:p>
            <a:r>
              <a:rPr lang="en-US" dirty="0"/>
              <a:t>I will briefly cover the NLRS background and then move on to an update of activities.</a:t>
            </a:r>
          </a:p>
          <a:p>
            <a:endParaRPr lang="en-US" dirty="0"/>
          </a:p>
          <a:p>
            <a:r>
              <a:rPr lang="en-US" dirty="0"/>
              <a:t>Also, for those of you who don’t want to hear me say NLRS a million times, I will try to substitute in “Water Quality”, because that is essentially what this is all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91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NASS is another primary source of self-reporting data that is accounted for in Land and Facilities.</a:t>
            </a:r>
          </a:p>
          <a:p>
            <a:endParaRPr lang="en-US" dirty="0"/>
          </a:p>
          <a:p>
            <a:r>
              <a:rPr lang="en-US" dirty="0"/>
              <a:t>Encourage operators to complete this survey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ensure continued support for and funding of conservation programs that protect natural resources while respecting farmers’ livelihoods. Document the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effort being made. No one wants to see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creating your own survey from your District to have operators complete when they stop in to FSA this spring to report acres.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05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NASS has survey questions in regards to Nutrient Management that are utilized for further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31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NASS has survey questions in regards to Cover Crops.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2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new initiatives that are happening around the state.</a:t>
            </a:r>
          </a:p>
          <a:p>
            <a:r>
              <a:rPr lang="en-US" dirty="0"/>
              <a:t>SWCDs are able to collaborate with these partners and programs to bring improved water quality to your District.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ideas for Districts to utilize.</a:t>
            </a:r>
          </a:p>
          <a:p>
            <a:r>
              <a:rPr lang="en-US" dirty="0"/>
              <a:t>In a few slides, I will elaborate on what the AISWCD NLRS Sub-Committee has been working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2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new partnership that has formed is between IEPA and the U of I Extension.</a:t>
            </a:r>
          </a:p>
          <a:p>
            <a:r>
              <a:rPr lang="en-US" dirty="0"/>
              <a:t>Trevor Sample with IEPA will be reaching out to SWCDs in the near future. This will serve as a great resource for SWCDs.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68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locations where the Watershed Coordinators will be located.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02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watershed coordinators will target four of the Priority Watersheds that are listed in the NLRS document.</a:t>
            </a:r>
          </a:p>
          <a:p>
            <a:r>
              <a:rPr lang="en-US" dirty="0"/>
              <a:t>The blue watersheds are a priority for high nitrates.</a:t>
            </a:r>
          </a:p>
          <a:p>
            <a:r>
              <a:rPr lang="en-US" dirty="0"/>
              <a:t>The orange watersheds are a priority for high phosphorus.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49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and summarize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23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and summarize this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IL NLRS document was finalized and released in July 2015.</a:t>
            </a:r>
          </a:p>
          <a:p>
            <a:endParaRPr lang="en-US" dirty="0"/>
          </a:p>
          <a:p>
            <a:r>
              <a:rPr lang="en-US" dirty="0"/>
              <a:t>The Biennial Report came out in August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68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and summarize this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0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and summarize this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48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and summarize this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4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and summarize this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4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Overall, I’m exited to be working with this Sub-Committee. They all seem dedicated to the cause and passionate about this topic.</a:t>
            </a:r>
          </a:p>
          <a:p>
            <a:endParaRPr lang="en-US" dirty="0"/>
          </a:p>
          <a:p>
            <a:r>
              <a:rPr lang="en-US" dirty="0"/>
              <a:t>I’m hopeful for the path that this 5 year Plan will take us and I look forward to helping IL SWCDs and AISWCD continue to improve Water Quality in IL.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  <a:p>
            <a:endParaRPr lang="en-US" dirty="0"/>
          </a:p>
          <a:p>
            <a:r>
              <a:rPr lang="en-US" dirty="0"/>
              <a:t>Thank you for your time. Now we will bring up the SWCD panel.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2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and summarize slide</a:t>
            </a:r>
          </a:p>
          <a:p>
            <a:endParaRPr lang="en-US" dirty="0"/>
          </a:p>
          <a:p>
            <a:r>
              <a:rPr lang="en-US" dirty="0"/>
              <a:t>We are only 7 years away from the milestone deadline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1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NLRS document created the Ag Water Quality Partnership Forum. Part of the responsibilities of this Forum is to collect data on these 4 Tracking Measures in regards to Ag. SWCDs are included in this Forum and AISWCD President, Steve Stierwalt has been in regular attendance.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Tracking Measures in regard to Funding Resources, this graph depicts a summary of all partners in the Ag sector.</a:t>
            </a:r>
          </a:p>
          <a:p>
            <a:endParaRPr lang="en-US" dirty="0"/>
          </a:p>
          <a:p>
            <a:r>
              <a:rPr lang="en-US" dirty="0"/>
              <a:t>Funding to SWCDs is NOT included in this summary, because there was no state budget in FY16.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regards to SWCDs, our data was collected from our input into the Annual Progress Report/Workload Analysis that Joe Bybee sent out last month. Please make sure you complete those and submit to your IDOA Regional Rep. They were due this past Friday.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Tracking Measures in regards to Land &amp; Facilities is where conservation practices come into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6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a variety of conservation practices/Best Management Practices that are listed in the NLRS document to target Nitrates (left table) and Phosphorus (right table).</a:t>
            </a:r>
          </a:p>
          <a:p>
            <a:endParaRPr lang="en-US" dirty="0"/>
          </a:p>
          <a:p>
            <a:r>
              <a:rPr lang="en-US" dirty="0"/>
              <a:t>Not all practices will fit every situation or field, but the idea is to encourage landowners and operators to consider several practices to work together. For example, soil test every 4 years, follow a nutrient management plan, use cover crops, rotate small grains into a C/SB plan, install a buffer where runoff leaves the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2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SWCDs, practices completed within our various programs, are able to easily be tracked and recorded.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A93-8064-418A-8C8D-E0D4BCDCE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435" y="1277041"/>
            <a:ext cx="9674578" cy="1682044"/>
          </a:xfrm>
        </p:spPr>
        <p:txBody>
          <a:bodyPr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BLWR Regional Meeting Series 2018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6</a:t>
            </a: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-8</a:t>
            </a: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435" y="3227776"/>
            <a:ext cx="9097530" cy="168204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Nutrient Loss Reduction Strategy 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Background &amp; Update in Illinois</a:t>
            </a:r>
            <a:endParaRPr lang="en-US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82" y="279208"/>
            <a:ext cx="4567653" cy="8834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1906CB1-3419-4032-9CD3-32DAC7894C18}"/>
              </a:ext>
            </a:extLst>
          </p:cNvPr>
          <p:cNvSpPr txBox="1">
            <a:spLocks/>
          </p:cNvSpPr>
          <p:nvPr/>
        </p:nvSpPr>
        <p:spPr>
          <a:xfrm>
            <a:off x="1673029" y="458259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March 6</a:t>
            </a:r>
            <a:r>
              <a:rPr lang="en-US" baseline="30000" dirty="0"/>
              <a:t>th</a:t>
            </a:r>
            <a:r>
              <a:rPr lang="en-US" dirty="0"/>
              <a:t> – Kara Downin, RC, Knox County SWCD</a:t>
            </a:r>
          </a:p>
          <a:p>
            <a:r>
              <a:rPr lang="en-US" dirty="0"/>
              <a:t>March 7</a:t>
            </a:r>
            <a:r>
              <a:rPr lang="en-US" baseline="30000" dirty="0"/>
              <a:t>th</a:t>
            </a:r>
            <a:r>
              <a:rPr lang="en-US" dirty="0"/>
              <a:t> – Steve Fulling, LUC 11 Rep, Crawford County SWCD</a:t>
            </a:r>
          </a:p>
          <a:p>
            <a:r>
              <a:rPr lang="en-US" dirty="0"/>
              <a:t>March 8</a:t>
            </a:r>
            <a:r>
              <a:rPr lang="en-US" baseline="30000" dirty="0"/>
              <a:t>th</a:t>
            </a:r>
            <a:r>
              <a:rPr lang="en-US" dirty="0"/>
              <a:t> – Steve Stierwalt, AISWCD President, Champaign County SWCD</a:t>
            </a:r>
          </a:p>
        </p:txBody>
      </p:sp>
    </p:spTree>
    <p:extLst>
      <p:ext uri="{BB962C8B-B14F-4D97-AF65-F5344CB8AC3E}">
        <p14:creationId xmlns:p14="http://schemas.microsoft.com/office/powerpoint/2010/main" val="17354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710" y="380284"/>
            <a:ext cx="4496377" cy="770647"/>
          </a:xfrm>
        </p:spPr>
        <p:txBody>
          <a:bodyPr>
            <a:noAutofit/>
          </a:bodyPr>
          <a:lstStyle/>
          <a:p>
            <a:r>
              <a:rPr lang="en-US" sz="3200" b="1" dirty="0"/>
              <a:t>National Agricultural Statistic Service</a:t>
            </a:r>
            <a:br>
              <a:rPr lang="en-US" sz="3200" b="1" dirty="0"/>
            </a:br>
            <a:r>
              <a:rPr lang="en-US" sz="2800" dirty="0"/>
              <a:t>NLRS Producer Survey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926" y="2556374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Survey developed to capture implementation done outside of cost-share programs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Mailed to producers in July 2016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Results published December 2016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Compared 2011 baseline year data to 2015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0" y="342628"/>
            <a:ext cx="1595792" cy="16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1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710" y="380284"/>
            <a:ext cx="4496377" cy="770647"/>
          </a:xfrm>
        </p:spPr>
        <p:txBody>
          <a:bodyPr>
            <a:noAutofit/>
          </a:bodyPr>
          <a:lstStyle/>
          <a:p>
            <a:r>
              <a:rPr lang="en-US" sz="3200" b="1" dirty="0"/>
              <a:t>National Agricultural Statistic Service</a:t>
            </a:r>
            <a:br>
              <a:rPr lang="en-US" sz="3200" b="1" dirty="0"/>
            </a:br>
            <a:r>
              <a:rPr lang="en-US" sz="2800" dirty="0"/>
              <a:t>NLRS Producer Survey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0" y="342628"/>
            <a:ext cx="1595792" cy="161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92" y="2387859"/>
            <a:ext cx="10376711" cy="3393815"/>
          </a:xfrm>
          <a:prstGeom prst="rect">
            <a:avLst/>
          </a:prstGeom>
        </p:spPr>
      </p:pic>
      <p:sp>
        <p:nvSpPr>
          <p:cNvPr id="12" name="Arrow: Right 11"/>
          <p:cNvSpPr/>
          <p:nvPr/>
        </p:nvSpPr>
        <p:spPr>
          <a:xfrm>
            <a:off x="0" y="2568357"/>
            <a:ext cx="1569492" cy="1337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Nutrient </a:t>
            </a:r>
            <a:r>
              <a:rPr lang="en-US" dirty="0" err="1"/>
              <a:t>Mgt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710" y="380284"/>
            <a:ext cx="4496377" cy="770647"/>
          </a:xfrm>
        </p:spPr>
        <p:txBody>
          <a:bodyPr>
            <a:noAutofit/>
          </a:bodyPr>
          <a:lstStyle/>
          <a:p>
            <a:r>
              <a:rPr lang="en-US" sz="3200" b="1" dirty="0"/>
              <a:t>National Agricultural Statistic Service</a:t>
            </a:r>
            <a:br>
              <a:rPr lang="en-US" sz="3200" b="1" dirty="0"/>
            </a:br>
            <a:r>
              <a:rPr lang="en-US" sz="2800" dirty="0"/>
              <a:t>NLRS Producer Survey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0" y="342628"/>
            <a:ext cx="1595792" cy="1616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92" y="2752725"/>
            <a:ext cx="10371011" cy="1744699"/>
          </a:xfrm>
          <a:prstGeom prst="rect">
            <a:avLst/>
          </a:prstGeom>
        </p:spPr>
      </p:pic>
      <p:sp>
        <p:nvSpPr>
          <p:cNvPr id="13" name="Arrow: Right 12"/>
          <p:cNvSpPr/>
          <p:nvPr/>
        </p:nvSpPr>
        <p:spPr>
          <a:xfrm>
            <a:off x="0" y="2821025"/>
            <a:ext cx="1569492" cy="1337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Cover Crops</a:t>
            </a:r>
          </a:p>
        </p:txBody>
      </p:sp>
    </p:spTree>
    <p:extLst>
      <p:ext uri="{BB962C8B-B14F-4D97-AF65-F5344CB8AC3E}">
        <p14:creationId xmlns:p14="http://schemas.microsoft.com/office/powerpoint/2010/main" val="383788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3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Initiatives Supporting NLRS 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2263" y="1983782"/>
            <a:ext cx="4557707" cy="4618495"/>
          </a:xfrm>
        </p:spPr>
        <p:txBody>
          <a:bodyPr>
            <a:normAutofit/>
          </a:bodyPr>
          <a:lstStyle/>
          <a:p>
            <a:r>
              <a:rPr lang="en-US" sz="2400" dirty="0"/>
              <a:t>IFB Nutrient Stewardship Mini-Grants</a:t>
            </a:r>
          </a:p>
          <a:p>
            <a:r>
              <a:rPr lang="en-US" sz="2400" dirty="0"/>
              <a:t>4R4U</a:t>
            </a:r>
          </a:p>
          <a:p>
            <a:r>
              <a:rPr lang="en-US" sz="2400" dirty="0"/>
              <a:t>4R Metrics</a:t>
            </a:r>
          </a:p>
          <a:p>
            <a:r>
              <a:rPr lang="en-US" sz="2400" dirty="0"/>
              <a:t>Advanced Soil Health Training</a:t>
            </a:r>
          </a:p>
          <a:p>
            <a:r>
              <a:rPr lang="en-US" sz="2400" dirty="0"/>
              <a:t>Leadership for Midwestern Watersheds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89970" y="1859797"/>
            <a:ext cx="4184034" cy="4618495"/>
          </a:xfrm>
        </p:spPr>
        <p:txBody>
          <a:bodyPr>
            <a:normAutofit/>
          </a:bodyPr>
          <a:lstStyle/>
          <a:p>
            <a:r>
              <a:rPr lang="en-US" sz="2400" dirty="0"/>
              <a:t>Absentee Farmland Owners</a:t>
            </a:r>
          </a:p>
          <a:p>
            <a:r>
              <a:rPr lang="en-US" sz="2400" dirty="0"/>
              <a:t>PCM</a:t>
            </a:r>
          </a:p>
          <a:p>
            <a:r>
              <a:rPr lang="en-US" sz="2400" dirty="0"/>
              <a:t>Sustainable Ag Partnership</a:t>
            </a:r>
          </a:p>
          <a:p>
            <a:r>
              <a:rPr lang="en-US" sz="2400" dirty="0"/>
              <a:t>IL Corn waters testing</a:t>
            </a:r>
          </a:p>
          <a:p>
            <a:r>
              <a:rPr lang="en-US" sz="2400" dirty="0"/>
              <a:t>Illinois Cover Crops Program</a:t>
            </a:r>
          </a:p>
          <a:p>
            <a:r>
              <a:rPr lang="en-US" sz="2400" dirty="0"/>
              <a:t>Field Laboratories</a:t>
            </a:r>
          </a:p>
          <a:p>
            <a:r>
              <a:rPr lang="en-US" sz="2400" dirty="0"/>
              <a:t>MRBI and RCPP Projects</a:t>
            </a:r>
          </a:p>
        </p:txBody>
      </p:sp>
    </p:spTree>
    <p:extLst>
      <p:ext uri="{BB962C8B-B14F-4D97-AF65-F5344CB8AC3E}">
        <p14:creationId xmlns:p14="http://schemas.microsoft.com/office/powerpoint/2010/main" val="10122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50543"/>
            <a:ext cx="8596668" cy="78247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we go from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7731"/>
            <a:ext cx="8596668" cy="440363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Continue education and outreach efforts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Stay on message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Target Cost-share funding, priority watersheds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Continue and expand non-governmental cost share programs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Scale up implementation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CONTINUE COLLABORATIONS!</a:t>
            </a:r>
          </a:p>
        </p:txBody>
      </p:sp>
    </p:spTree>
    <p:extLst>
      <p:ext uri="{BB962C8B-B14F-4D97-AF65-F5344CB8AC3E}">
        <p14:creationId xmlns:p14="http://schemas.microsoft.com/office/powerpoint/2010/main" val="80544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370" y="368029"/>
            <a:ext cx="5972364" cy="13208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Illinois Extension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Watershed Coordinators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Illinois EPA is partnering with University of Illinois Extension to hire two watershed coordinators to work in priority watersheds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Provide outreach and technical assistance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Assist local stakeholders in:</a:t>
            </a:r>
          </a:p>
          <a:p>
            <a:pPr lvl="1"/>
            <a:r>
              <a:rPr lang="en-US" sz="3000" dirty="0">
                <a:solidFill>
                  <a:srgbClr val="0070C0"/>
                </a:solidFill>
              </a:rPr>
              <a:t>Watershed Planning</a:t>
            </a:r>
          </a:p>
          <a:p>
            <a:pPr lvl="1"/>
            <a:r>
              <a:rPr lang="en-US" sz="3000" dirty="0">
                <a:solidFill>
                  <a:srgbClr val="0070C0"/>
                </a:solidFill>
              </a:rPr>
              <a:t>Implementation of Watershed Plans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Coordinate local initiatives, collaborate with other organizations.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13" y="5991225"/>
            <a:ext cx="26670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8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988" y="0"/>
            <a:ext cx="6255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97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157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3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28316-72D5-4881-97CD-ED539836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8441"/>
            <a:ext cx="8596668" cy="745959"/>
          </a:xfrm>
        </p:spPr>
        <p:txBody>
          <a:bodyPr/>
          <a:lstStyle/>
          <a:p>
            <a:r>
              <a:rPr lang="en-US" dirty="0"/>
              <a:t>AISWCD NLRS Sub-Committee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A33B86-B811-46EE-B6CE-B4B5BA080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045" y="914400"/>
            <a:ext cx="4185623" cy="576262"/>
          </a:xfrm>
        </p:spPr>
        <p:txBody>
          <a:bodyPr/>
          <a:lstStyle/>
          <a:p>
            <a:r>
              <a:rPr lang="en-US" sz="3200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C7EF0D-2299-4B7A-A233-50A772948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973" y="1660359"/>
            <a:ext cx="9856922" cy="5029200"/>
          </a:xfrm>
        </p:spPr>
        <p:txBody>
          <a:bodyPr>
            <a:normAutofit/>
          </a:bodyPr>
          <a:lstStyle/>
          <a:p>
            <a:r>
              <a:rPr lang="en-US" sz="2400" dirty="0"/>
              <a:t>Met for the last couple of years</a:t>
            </a:r>
          </a:p>
          <a:p>
            <a:r>
              <a:rPr lang="en-US" sz="2400" u="sng" dirty="0"/>
              <a:t>Goal</a:t>
            </a:r>
            <a:r>
              <a:rPr lang="en-US" sz="2400" dirty="0"/>
              <a:t>: to better support/motivate SWCDs, more AISWCD progress/action, document the work being completed for IL NLRS Ag Water Quality Partnership Forum</a:t>
            </a:r>
          </a:p>
          <a:p>
            <a:r>
              <a:rPr lang="en-US" sz="2400" dirty="0"/>
              <a:t>Contacted me in early January to assist the Sub-Committee per Spring Duffey’s recommendation</a:t>
            </a:r>
          </a:p>
          <a:p>
            <a:r>
              <a:rPr lang="en-US" sz="2400" dirty="0"/>
              <a:t>Researched the IL NLRS document, previous Sub-Committee mtg. minutes, August NLRS SWCD survey results, AISWCD Strategic Plan, and recent input of 11 Sub-Committee members.</a:t>
            </a:r>
          </a:p>
          <a:p>
            <a:r>
              <a:rPr lang="en-US" sz="2400" dirty="0"/>
              <a:t>Held 3 Zoom Video Conf. Mtgs. since January, met at </a:t>
            </a:r>
          </a:p>
          <a:p>
            <a:pPr marL="0" indent="0">
              <a:buNone/>
            </a:pPr>
            <a:r>
              <a:rPr lang="en-US" sz="2400" dirty="0"/>
              <a:t>	AISWCD QB 2/28 and approved a 5-year Working Plan</a:t>
            </a:r>
          </a:p>
        </p:txBody>
      </p:sp>
    </p:spTree>
    <p:extLst>
      <p:ext uri="{BB962C8B-B14F-4D97-AF65-F5344CB8AC3E}">
        <p14:creationId xmlns:p14="http://schemas.microsoft.com/office/powerpoint/2010/main" val="275713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AE6C0-A52E-48A0-B3DA-0C9A4128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7458"/>
            <a:ext cx="8596668" cy="805911"/>
          </a:xfrm>
        </p:spPr>
        <p:txBody>
          <a:bodyPr/>
          <a:lstStyle/>
          <a:p>
            <a:r>
              <a:rPr lang="en-US" dirty="0"/>
              <a:t>AISWCD NLRS Sub-Committee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971A5B-1968-427C-93F5-A1D6D83A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193369"/>
            <a:ext cx="5833339" cy="576262"/>
          </a:xfrm>
        </p:spPr>
        <p:txBody>
          <a:bodyPr/>
          <a:lstStyle/>
          <a:p>
            <a:r>
              <a:rPr lang="en-US" sz="3200" dirty="0"/>
              <a:t>5 Year IL NLRS Plan for AISWCD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C00CEF-4F24-4A4B-B52A-841A47F3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011" y="1999280"/>
            <a:ext cx="9950115" cy="4642153"/>
          </a:xfrm>
        </p:spPr>
        <p:txBody>
          <a:bodyPr/>
          <a:lstStyle/>
          <a:p>
            <a:r>
              <a:rPr lang="en-US" sz="2400" dirty="0"/>
              <a:t>A working draft, with each year divided into 4 categories;</a:t>
            </a:r>
            <a:endParaRPr lang="en-US" sz="2200" dirty="0"/>
          </a:p>
          <a:p>
            <a:pPr lvl="1"/>
            <a:r>
              <a:rPr lang="en-US" sz="2200" u="sng" dirty="0"/>
              <a:t>Fund Seeking </a:t>
            </a:r>
            <a:r>
              <a:rPr lang="en-US" sz="2200" dirty="0"/>
              <a:t>for NLRS/Water Quality activities, </a:t>
            </a:r>
          </a:p>
          <a:p>
            <a:pPr lvl="1"/>
            <a:r>
              <a:rPr lang="en-US" sz="2200" u="sng" dirty="0"/>
              <a:t>Training</a:t>
            </a:r>
            <a:r>
              <a:rPr lang="en-US" sz="2200" dirty="0"/>
              <a:t> for SWCD Directors and Staff, </a:t>
            </a:r>
          </a:p>
          <a:p>
            <a:pPr lvl="1"/>
            <a:r>
              <a:rPr lang="en-US" sz="2200" u="sng" dirty="0"/>
              <a:t>Promotion/Advertising</a:t>
            </a:r>
            <a:r>
              <a:rPr lang="en-US" sz="2200" dirty="0"/>
              <a:t> for items that AISWCD will complete and promotional materials to distribute to SWCDs, </a:t>
            </a:r>
          </a:p>
          <a:p>
            <a:pPr lvl="1"/>
            <a:r>
              <a:rPr lang="en-US" sz="2200" u="sng" dirty="0"/>
              <a:t>Education</a:t>
            </a:r>
            <a:r>
              <a:rPr lang="en-US" sz="2200" dirty="0"/>
              <a:t> for landowners, operators, partners, general public</a:t>
            </a:r>
          </a:p>
          <a:p>
            <a:r>
              <a:rPr lang="en-US" sz="2400" dirty="0"/>
              <a:t>Work continues to show the steps needed to accomplish </a:t>
            </a:r>
          </a:p>
          <a:p>
            <a:pPr marL="0" indent="0">
              <a:buNone/>
            </a:pPr>
            <a:r>
              <a:rPr lang="en-US" sz="2400" dirty="0"/>
              <a:t>	each action item within the categories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9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963749"/>
            <a:ext cx="3789553" cy="4903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289968" y="963749"/>
            <a:ext cx="3586832" cy="4952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8984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AE6C0-A52E-48A0-B3DA-0C9A4128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244"/>
          </a:xfrm>
        </p:spPr>
        <p:txBody>
          <a:bodyPr/>
          <a:lstStyle/>
          <a:p>
            <a:r>
              <a:rPr lang="en-US" dirty="0"/>
              <a:t>AISWCD NLRS Sub-Committee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971A5B-1968-427C-93F5-A1D6D83A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303571"/>
            <a:ext cx="5833339" cy="576262"/>
          </a:xfrm>
        </p:spPr>
        <p:txBody>
          <a:bodyPr/>
          <a:lstStyle/>
          <a:p>
            <a:r>
              <a:rPr lang="en-US" sz="3200" dirty="0"/>
              <a:t>5 Year IL NLRS Plan for AISWCD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C00CEF-4F24-4A4B-B52A-841A47F3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012" y="2119815"/>
            <a:ext cx="9409917" cy="4521618"/>
          </a:xfrm>
        </p:spPr>
        <p:txBody>
          <a:bodyPr/>
          <a:lstStyle/>
          <a:p>
            <a:r>
              <a:rPr lang="en-US" sz="2400" u="sng" dirty="0"/>
              <a:t>Fund Seeking</a:t>
            </a:r>
            <a:r>
              <a:rPr lang="en-US" sz="2400" dirty="0"/>
              <a:t>, sample items listed;</a:t>
            </a:r>
          </a:p>
          <a:p>
            <a:pPr lvl="1"/>
            <a:r>
              <a:rPr lang="en-US" sz="2400" dirty="0"/>
              <a:t>Work with SWCDs &amp; ISWCDEA to reach out to partners that exist locally to build a partnership with AISWCD</a:t>
            </a:r>
          </a:p>
          <a:p>
            <a:pPr lvl="1"/>
            <a:r>
              <a:rPr lang="en-US" sz="2400" dirty="0"/>
              <a:t>Consider utilizing the AISWCD Foundation to deposit partner donations to create a grant program for IL SWCDs to apply for project funding, similar to what IFB is doing for IL FB county offices.</a:t>
            </a:r>
          </a:p>
          <a:p>
            <a:pPr lvl="1"/>
            <a:r>
              <a:rPr lang="en-US" sz="2400" dirty="0"/>
              <a:t>Promote IEPA 319 Grant funds, when available. Encourage SWCDs to apply to obtain a Watershed Plan and/or Implement a Plan.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6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AE6C0-A52E-48A0-B3DA-0C9A4128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4251"/>
          </a:xfrm>
        </p:spPr>
        <p:txBody>
          <a:bodyPr/>
          <a:lstStyle/>
          <a:p>
            <a:r>
              <a:rPr lang="en-US" dirty="0"/>
              <a:t>AISWCD NLRS Sub-Committee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971A5B-1968-427C-93F5-A1D6D83A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363851"/>
            <a:ext cx="5833339" cy="576262"/>
          </a:xfrm>
        </p:spPr>
        <p:txBody>
          <a:bodyPr/>
          <a:lstStyle/>
          <a:p>
            <a:r>
              <a:rPr lang="en-US" sz="3200" dirty="0"/>
              <a:t>5 Year IL NLRS Plan for AISWCD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C00CEF-4F24-4A4B-B52A-841A47F3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011" y="2448733"/>
            <a:ext cx="9950115" cy="4192700"/>
          </a:xfrm>
        </p:spPr>
        <p:txBody>
          <a:bodyPr/>
          <a:lstStyle/>
          <a:p>
            <a:r>
              <a:rPr lang="en-US" sz="2400" u="sng" dirty="0"/>
              <a:t>Training</a:t>
            </a:r>
            <a:r>
              <a:rPr lang="en-US" sz="2400" dirty="0"/>
              <a:t>, sample items listed;</a:t>
            </a:r>
          </a:p>
          <a:p>
            <a:pPr lvl="1"/>
            <a:r>
              <a:rPr lang="en-US" sz="2400" dirty="0"/>
              <a:t>Establish SWCD Staff training on how to prioritize NLRS/Water Quality practices for effectiveness</a:t>
            </a:r>
          </a:p>
          <a:p>
            <a:pPr lvl="1"/>
            <a:r>
              <a:rPr lang="en-US" sz="2400" dirty="0"/>
              <a:t>Dedicate a page on AISWCD website for NLRS resources for IL SWCDs</a:t>
            </a:r>
          </a:p>
          <a:p>
            <a:pPr lvl="1"/>
            <a:r>
              <a:rPr lang="en-US" sz="2400" dirty="0"/>
              <a:t>Annually, celebrate accomplishments and recognize achievements. Spotlight Districts for their efforts to improve Water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29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AE6C0-A52E-48A0-B3DA-0C9A4128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2739"/>
          </a:xfrm>
        </p:spPr>
        <p:txBody>
          <a:bodyPr/>
          <a:lstStyle/>
          <a:p>
            <a:r>
              <a:rPr lang="en-US" dirty="0"/>
              <a:t>AISWCD NLRS Sub-Committee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971A5B-1968-427C-93F5-A1D6D83A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240399"/>
            <a:ext cx="5833339" cy="576262"/>
          </a:xfrm>
        </p:spPr>
        <p:txBody>
          <a:bodyPr/>
          <a:lstStyle/>
          <a:p>
            <a:r>
              <a:rPr lang="en-US" sz="3200" dirty="0"/>
              <a:t>5 Year IL NLRS Plan for AISWCD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C00CEF-4F24-4A4B-B52A-841A47F3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011" y="2737245"/>
            <a:ext cx="9950115" cy="3904187"/>
          </a:xfrm>
        </p:spPr>
        <p:txBody>
          <a:bodyPr/>
          <a:lstStyle/>
          <a:p>
            <a:r>
              <a:rPr lang="en-US" sz="2400" u="sng" dirty="0"/>
              <a:t>Promotion/Advertising</a:t>
            </a:r>
            <a:r>
              <a:rPr lang="en-US" sz="2400" dirty="0"/>
              <a:t>, sample items listed;</a:t>
            </a:r>
          </a:p>
          <a:p>
            <a:pPr lvl="1"/>
            <a:r>
              <a:rPr lang="en-US" sz="2400" dirty="0"/>
              <a:t>Promote and support the 5 S.T.A.R. program</a:t>
            </a:r>
          </a:p>
          <a:p>
            <a:pPr lvl="1"/>
            <a:r>
              <a:rPr lang="en-US" sz="2400" dirty="0"/>
              <a:t>Promote a statewide effort to try Cereal Rye after Corn</a:t>
            </a:r>
          </a:p>
          <a:p>
            <a:pPr lvl="1"/>
            <a:r>
              <a:rPr lang="en-US" sz="2400" dirty="0"/>
              <a:t>Create advertising that AISWCD and 97 SWCDs work as one team for Water Quality in IL since 1938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7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AE6C0-A52E-48A0-B3DA-0C9A4128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7756"/>
          </a:xfrm>
        </p:spPr>
        <p:txBody>
          <a:bodyPr/>
          <a:lstStyle/>
          <a:p>
            <a:r>
              <a:rPr lang="en-US" dirty="0"/>
              <a:t>AISWCD NLRS Sub-Committee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971A5B-1968-427C-93F5-A1D6D83A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306782"/>
            <a:ext cx="5833339" cy="576262"/>
          </a:xfrm>
        </p:spPr>
        <p:txBody>
          <a:bodyPr/>
          <a:lstStyle/>
          <a:p>
            <a:r>
              <a:rPr lang="en-US" sz="3200" dirty="0"/>
              <a:t>5 Year IL NLRS Plan for AISWCD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C00CEF-4F24-4A4B-B52A-841A47F3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011" y="2448733"/>
            <a:ext cx="9950115" cy="4192700"/>
          </a:xfrm>
        </p:spPr>
        <p:txBody>
          <a:bodyPr/>
          <a:lstStyle/>
          <a:p>
            <a:r>
              <a:rPr lang="en-US" sz="2400" u="sng" dirty="0"/>
              <a:t>Education</a:t>
            </a:r>
            <a:r>
              <a:rPr lang="en-US" sz="2400" dirty="0"/>
              <a:t>, sample items listed;</a:t>
            </a:r>
          </a:p>
          <a:p>
            <a:pPr lvl="1"/>
            <a:r>
              <a:rPr lang="en-US" sz="2400" dirty="0"/>
              <a:t>Focus on fertilizer retailers for partnerships on the LUC level</a:t>
            </a:r>
          </a:p>
          <a:p>
            <a:pPr lvl="1"/>
            <a:r>
              <a:rPr lang="en-US" sz="2400" dirty="0"/>
              <a:t>Encourage SWCDs to form their own District-level NLRS Committees to help promote nutrient management and water quality practices at the local level.</a:t>
            </a:r>
          </a:p>
          <a:p>
            <a:pPr lvl="1"/>
            <a:r>
              <a:rPr lang="en-US" sz="2400" dirty="0"/>
              <a:t>Utilize existing quick-reference materials, like the NRCS two-page hand-out “</a:t>
            </a:r>
            <a:r>
              <a:rPr lang="en-US" sz="2400" dirty="0">
                <a:solidFill>
                  <a:srgbClr val="0070C0"/>
                </a:solidFill>
              </a:rPr>
              <a:t>5 Soil Health Questions to Ask Your Farmer</a:t>
            </a:r>
            <a:r>
              <a:rPr lang="en-US" sz="2400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85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AE6C0-A52E-48A0-B3DA-0C9A4128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537"/>
          </a:xfrm>
        </p:spPr>
        <p:txBody>
          <a:bodyPr/>
          <a:lstStyle/>
          <a:p>
            <a:r>
              <a:rPr lang="en-US" dirty="0"/>
              <a:t>AISWCD NLRS Sub-Committee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971A5B-1968-427C-93F5-A1D6D83A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354137"/>
            <a:ext cx="5833339" cy="576262"/>
          </a:xfrm>
        </p:spPr>
        <p:txBody>
          <a:bodyPr/>
          <a:lstStyle/>
          <a:p>
            <a:r>
              <a:rPr lang="en-US" sz="3200" dirty="0"/>
              <a:t>Wrapping it up…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C00CEF-4F24-4A4B-B52A-841A47F3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011" y="2448733"/>
            <a:ext cx="9950115" cy="2231979"/>
          </a:xfrm>
        </p:spPr>
        <p:txBody>
          <a:bodyPr/>
          <a:lstStyle/>
          <a:p>
            <a:r>
              <a:rPr lang="en-US" sz="2400" dirty="0"/>
              <a:t>AISWCD NLRS plan is a starting point</a:t>
            </a:r>
          </a:p>
          <a:p>
            <a:r>
              <a:rPr lang="en-US" sz="2400" dirty="0"/>
              <a:t>More effort </a:t>
            </a:r>
            <a:r>
              <a:rPr lang="en-US" sz="2400" dirty="0" smtClean="0"/>
              <a:t>is needed </a:t>
            </a:r>
            <a:r>
              <a:rPr lang="en-US" sz="2400" dirty="0"/>
              <a:t>to expand on listed suggestions and create steps to achieve action items within a 5 year time frame</a:t>
            </a:r>
          </a:p>
          <a:p>
            <a:r>
              <a:rPr lang="en-US" sz="2400" dirty="0"/>
              <a:t>Sub-committee will </a:t>
            </a:r>
            <a:r>
              <a:rPr lang="en-US" sz="2400"/>
              <a:t>continue </a:t>
            </a:r>
            <a:r>
              <a:rPr lang="en-US" sz="2400" smtClean="0"/>
              <a:t>to regularly </a:t>
            </a:r>
            <a:r>
              <a:rPr lang="en-US" sz="2400" dirty="0"/>
              <a:t>meet outside of the AISWCD QB meetings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xmlns="" id="{C4244153-6D1D-40B4-9C1C-CE8D9F951AAC}"/>
              </a:ext>
            </a:extLst>
          </p:cNvPr>
          <p:cNvSpPr txBox="1">
            <a:spLocks/>
          </p:cNvSpPr>
          <p:nvPr/>
        </p:nvSpPr>
        <p:spPr>
          <a:xfrm>
            <a:off x="1507066" y="4680712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8413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62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83" y="476250"/>
            <a:ext cx="11295591" cy="742950"/>
          </a:xfrm>
        </p:spPr>
        <p:txBody>
          <a:bodyPr>
            <a:normAutofit/>
          </a:bodyPr>
          <a:lstStyle/>
          <a:p>
            <a:r>
              <a:rPr lang="en-US" dirty="0"/>
              <a:t>Illinois Nutrient Loss Reduction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12939"/>
            <a:ext cx="9055602" cy="4316411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Goals and Milestones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GOAL = 45% reduction in the annual loading of nitrate-nitrogen and phosphorus compared to 1980-1996 (baseline conditions)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Milestones</a:t>
            </a:r>
          </a:p>
          <a:p>
            <a:pPr lvl="2"/>
            <a:r>
              <a:rPr lang="en-US" sz="3000" dirty="0">
                <a:solidFill>
                  <a:schemeClr val="tx1"/>
                </a:solidFill>
              </a:rPr>
              <a:t>Nitrate-nitrogen		15% by 2025</a:t>
            </a:r>
          </a:p>
          <a:p>
            <a:pPr lvl="2"/>
            <a:r>
              <a:rPr lang="en-US" sz="3000" dirty="0">
                <a:solidFill>
                  <a:schemeClr val="tx1"/>
                </a:solidFill>
              </a:rPr>
              <a:t>Phosphorus 			25% by 2025</a:t>
            </a:r>
          </a:p>
        </p:txBody>
      </p:sp>
    </p:spTree>
    <p:extLst>
      <p:ext uri="{BB962C8B-B14F-4D97-AF65-F5344CB8AC3E}">
        <p14:creationId xmlns:p14="http://schemas.microsoft.com/office/powerpoint/2010/main" val="344901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3" y="4902804"/>
            <a:ext cx="2209799" cy="124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Measures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68095"/>
            <a:ext cx="8664143" cy="1524000"/>
          </a:xfrm>
          <a:prstGeom prst="rect">
            <a:avLst/>
          </a:prstGeom>
        </p:spPr>
      </p:pic>
      <p:pic>
        <p:nvPicPr>
          <p:cNvPr id="8" name="Picture 2" descr="Image result for target and arro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1"/>
          <a:stretch/>
        </p:blipFill>
        <p:spPr bwMode="auto">
          <a:xfrm>
            <a:off x="72934" y="3424586"/>
            <a:ext cx="20740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79" y="3346602"/>
            <a:ext cx="1200150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66" y="3481788"/>
            <a:ext cx="1994742" cy="13298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71" y="3457864"/>
            <a:ext cx="1661001" cy="1324472"/>
          </a:xfrm>
          <a:prstGeom prst="rect">
            <a:avLst/>
          </a:prstGeom>
        </p:spPr>
      </p:pic>
      <p:pic>
        <p:nvPicPr>
          <p:cNvPr id="10" name="Picture 4" descr="Image result for wastewater treatment plant dischar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-3322" b="3322"/>
          <a:stretch/>
        </p:blipFill>
        <p:spPr bwMode="auto">
          <a:xfrm>
            <a:off x="5016361" y="4710573"/>
            <a:ext cx="976711" cy="16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3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8" y="1663204"/>
            <a:ext cx="9673403" cy="401571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Resources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77334" y="609600"/>
            <a:ext cx="6777351" cy="8234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sector</a:t>
            </a:r>
          </a:p>
        </p:txBody>
      </p:sp>
    </p:spTree>
    <p:extLst>
      <p:ext uri="{BB962C8B-B14F-4D97-AF65-F5344CB8AC3E}">
        <p14:creationId xmlns:p14="http://schemas.microsoft.com/office/powerpoint/2010/main" val="298916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14535" cy="8234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 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sector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86" y="2056614"/>
            <a:ext cx="9522032" cy="39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3" y="4902804"/>
            <a:ext cx="2209799" cy="124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Measures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68095"/>
            <a:ext cx="8664143" cy="1524000"/>
          </a:xfrm>
          <a:prstGeom prst="rect">
            <a:avLst/>
          </a:prstGeom>
        </p:spPr>
      </p:pic>
      <p:pic>
        <p:nvPicPr>
          <p:cNvPr id="8" name="Picture 2" descr="Image result for target and arro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1"/>
          <a:stretch/>
        </p:blipFill>
        <p:spPr bwMode="auto">
          <a:xfrm>
            <a:off x="72934" y="3424586"/>
            <a:ext cx="20740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79" y="3346602"/>
            <a:ext cx="1200150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66" y="3481788"/>
            <a:ext cx="1994742" cy="13298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71" y="3457864"/>
            <a:ext cx="1661001" cy="1324472"/>
          </a:xfrm>
          <a:prstGeom prst="rect">
            <a:avLst/>
          </a:prstGeom>
        </p:spPr>
      </p:pic>
      <p:pic>
        <p:nvPicPr>
          <p:cNvPr id="10" name="Picture 4" descr="Image result for wastewater treatment plant dischar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-3322" b="3322"/>
          <a:stretch/>
        </p:blipFill>
        <p:spPr bwMode="auto">
          <a:xfrm>
            <a:off x="5016361" y="4710573"/>
            <a:ext cx="976711" cy="16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334000" y="1419224"/>
            <a:ext cx="2200275" cy="2062563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7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94" y="1256287"/>
            <a:ext cx="4343400" cy="444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98323" y="1256287"/>
            <a:ext cx="4114800" cy="4419600"/>
          </a:xfrm>
          <a:prstGeom prst="rect">
            <a:avLst/>
          </a:prstGeom>
          <a:solidFill>
            <a:srgbClr val="CFDFF9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568" y="192505"/>
            <a:ext cx="8229600" cy="5516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Types of Ag BMPs recommended in NLRS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2732" y="1322656"/>
            <a:ext cx="1377644" cy="5762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947594" y="1391225"/>
            <a:ext cx="1745554" cy="5762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2911" y="1898918"/>
            <a:ext cx="4185623" cy="3706851"/>
          </a:xfrm>
        </p:spPr>
        <p:txBody>
          <a:bodyPr>
            <a:normAutofit fontScale="85000" lnSpcReduction="20000"/>
          </a:bodyPr>
          <a:lstStyle/>
          <a:p>
            <a:r>
              <a:rPr lang="en-US" sz="2100" b="1" dirty="0">
                <a:solidFill>
                  <a:srgbClr val="0070C0"/>
                </a:solidFill>
              </a:rPr>
              <a:t>In Field Practices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Nitrogen Management </a:t>
            </a:r>
          </a:p>
          <a:p>
            <a:pPr lvl="2"/>
            <a:r>
              <a:rPr lang="en-US" sz="2100" dirty="0">
                <a:solidFill>
                  <a:srgbClr val="0070C0"/>
                </a:solidFill>
              </a:rPr>
              <a:t>MRTN (Max. Return to N), Inhibitors, Split appl.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Cover Crops</a:t>
            </a:r>
          </a:p>
          <a:p>
            <a:r>
              <a:rPr lang="en-US" sz="2100" b="1" dirty="0">
                <a:solidFill>
                  <a:srgbClr val="0070C0"/>
                </a:solidFill>
              </a:rPr>
              <a:t>Edge of Field Practices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Bioreactors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Buffers (non-tile drained)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Wetlands</a:t>
            </a:r>
          </a:p>
          <a:p>
            <a:r>
              <a:rPr lang="en-US" sz="2100" b="1" dirty="0">
                <a:solidFill>
                  <a:srgbClr val="0070C0"/>
                </a:solidFill>
              </a:rPr>
              <a:t>Land Use Change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Perennial/Energy Crops</a:t>
            </a:r>
          </a:p>
          <a:p>
            <a:pPr marL="667512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27731" y="2102425"/>
            <a:ext cx="4495799" cy="37338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 Field Practices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Reduced Tillage Systems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Soil Tests/Nutrient Management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Cover Crops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Edge of Field Practices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Buffers 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Wetlands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Land Use Change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Perennial/Energy Crops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4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094" y="159225"/>
            <a:ext cx="8596668" cy="618699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Land and Facilities Measures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144" y="777924"/>
            <a:ext cx="6326319" cy="60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95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1543</TotalTime>
  <Words>1564</Words>
  <Application>Microsoft Office PowerPoint</Application>
  <PresentationFormat>Widescreen</PresentationFormat>
  <Paragraphs>198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Facet</vt:lpstr>
      <vt:lpstr>BLWR Regional Meeting Series 2018 March 6th-8th </vt:lpstr>
      <vt:lpstr>PowerPoint Presentation</vt:lpstr>
      <vt:lpstr>Illinois Nutrient Loss Reduction Strategy</vt:lpstr>
      <vt:lpstr>Tracking Measures</vt:lpstr>
      <vt:lpstr>Resources</vt:lpstr>
      <vt:lpstr>Outreach – ag sector</vt:lpstr>
      <vt:lpstr>Tracking Measures</vt:lpstr>
      <vt:lpstr>Types of Ag BMPs recommended in NLRS </vt:lpstr>
      <vt:lpstr>Tracking Land and Facilities Measures</vt:lpstr>
      <vt:lpstr>National Agricultural Statistic Service NLRS Producer Survey</vt:lpstr>
      <vt:lpstr>National Agricultural Statistic Service NLRS Producer Survey</vt:lpstr>
      <vt:lpstr>National Agricultural Statistic Service NLRS Producer Survey</vt:lpstr>
      <vt:lpstr>New Initiatives Supporting NLRS Goals</vt:lpstr>
      <vt:lpstr>Where do we go from here?</vt:lpstr>
      <vt:lpstr>University of Illinois Extension Watershed Coordinators</vt:lpstr>
      <vt:lpstr>PowerPoint Presentation</vt:lpstr>
      <vt:lpstr>PowerPoint Presentation</vt:lpstr>
      <vt:lpstr>AISWCD NLRS Sub-Committee</vt:lpstr>
      <vt:lpstr>AISWCD NLRS Sub-Committee</vt:lpstr>
      <vt:lpstr>AISWCD NLRS Sub-Committee</vt:lpstr>
      <vt:lpstr>AISWCD NLRS Sub-Committee</vt:lpstr>
      <vt:lpstr>AISWCD NLRS Sub-Committee</vt:lpstr>
      <vt:lpstr>AISWCD NLRS Sub-Committee</vt:lpstr>
      <vt:lpstr>AISWCD NLRS Sub-Committee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NLRS Conference 2017</dc:title>
  <dc:creator>Sample, Trevor</dc:creator>
  <cp:lastModifiedBy>Miller, Nicole - NRCS-CD, Galesburg, IL</cp:lastModifiedBy>
  <cp:revision>139</cp:revision>
  <cp:lastPrinted>2017-12-06T14:31:29Z</cp:lastPrinted>
  <dcterms:created xsi:type="dcterms:W3CDTF">2017-11-20T15:21:14Z</dcterms:created>
  <dcterms:modified xsi:type="dcterms:W3CDTF">2018-03-05T21:28:28Z</dcterms:modified>
</cp:coreProperties>
</file>